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23" r:id="rId3"/>
    <p:sldId id="416" r:id="rId5"/>
    <p:sldId id="557" r:id="rId6"/>
    <p:sldId id="558" r:id="rId7"/>
    <p:sldId id="563" r:id="rId8"/>
    <p:sldId id="559" r:id="rId9"/>
    <p:sldId id="561" r:id="rId10"/>
    <p:sldId id="569" r:id="rId11"/>
    <p:sldId id="562" r:id="rId12"/>
    <p:sldId id="570" r:id="rId13"/>
    <p:sldId id="571" r:id="rId14"/>
    <p:sldId id="573" r:id="rId15"/>
    <p:sldId id="574" r:id="rId16"/>
    <p:sldId id="633" r:id="rId17"/>
    <p:sldId id="649" r:id="rId18"/>
    <p:sldId id="650" r:id="rId19"/>
    <p:sldId id="637" r:id="rId20"/>
    <p:sldId id="638" r:id="rId21"/>
    <p:sldId id="639" r:id="rId22"/>
    <p:sldId id="640" r:id="rId23"/>
    <p:sldId id="641" r:id="rId24"/>
    <p:sldId id="642" r:id="rId25"/>
    <p:sldId id="575" r:id="rId26"/>
    <p:sldId id="579" r:id="rId27"/>
    <p:sldId id="578" r:id="rId28"/>
    <p:sldId id="607" r:id="rId29"/>
    <p:sldId id="581" r:id="rId30"/>
    <p:sldId id="582" r:id="rId31"/>
    <p:sldId id="583" r:id="rId32"/>
    <p:sldId id="584" r:id="rId33"/>
    <p:sldId id="587" r:id="rId34"/>
    <p:sldId id="588" r:id="rId35"/>
    <p:sldId id="593" r:id="rId36"/>
    <p:sldId id="594" r:id="rId37"/>
    <p:sldId id="595" r:id="rId38"/>
    <p:sldId id="297" r:id="rId39"/>
    <p:sldId id="585" r:id="rId40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483"/>
    <a:srgbClr val="1A1B1B"/>
    <a:srgbClr val="E9C103"/>
    <a:srgbClr val="104590"/>
    <a:srgbClr val="AFABAB"/>
    <a:srgbClr val="013A89"/>
    <a:srgbClr val="013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74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FAE1-3CDB-4B16-9900-BC82649768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CE8A3-6E88-4043-A1FA-B2CB20BAFD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各位老师好，我们今天进行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大数据时代研究生培养质量监测与服务研究 项目汇报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问题， 你怎么知道支持向量是谁呢</a:t>
            </a:r>
            <a:r>
              <a:rPr lang="en-US" altLang="zh-CN"/>
              <a:t>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答案：现在状态下，超平面角度已经确定了，又在约束条件内，所以正负样例距离超平面距离最小的点就是支持向量</a:t>
            </a:r>
            <a:endParaRPr lang="zh-CN" altLang="en-US"/>
          </a:p>
          <a:p>
            <a:r>
              <a:rPr lang="en-US" altLang="zh-CN"/>
              <a:t>d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条好理解</a:t>
            </a:r>
            <a:endParaRPr lang="zh-CN" altLang="en-US"/>
          </a:p>
          <a:p>
            <a:r>
              <a:rPr lang="zh-CN" altLang="en-US"/>
              <a:t>红线是极小值的梯度方向，一定能被绿线（约束条件的梯度方向）线性表示，而且</a:t>
            </a:r>
            <a:r>
              <a:rPr lang="en-US" altLang="zh-CN"/>
              <a:t>μ &gt;0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呢？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有两类边界分明的样本，有许多平面可以将他分开，</a:t>
            </a:r>
            <a:r>
              <a:rPr lang="en-US" altLang="zh-CN"/>
              <a:t>svm</a:t>
            </a:r>
            <a:r>
              <a:rPr lang="zh-CN" altLang="en-US"/>
              <a:t>就是找到最优的这一个平面。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条好理解</a:t>
            </a:r>
            <a:endParaRPr lang="zh-CN" altLang="en-US"/>
          </a:p>
          <a:p>
            <a:r>
              <a:rPr lang="zh-CN" altLang="en-US"/>
              <a:t>红线是极小值的梯度方向，一定能被绿线（约束条件的梯度方向）线性表示，而且</a:t>
            </a:r>
            <a:r>
              <a:rPr lang="en-US" altLang="zh-CN"/>
              <a:t>μ &gt;0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呢？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领着回忆一下求解过程：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KTT</a:t>
            </a:r>
            <a:r>
              <a:rPr lang="zh-CN" altLang="en-US"/>
              <a:t>条件</a:t>
            </a:r>
            <a:r>
              <a:rPr lang="zh-CN" altLang="en-US"/>
              <a:t>变量求导为</a:t>
            </a:r>
            <a:r>
              <a:rPr lang="en-US" altLang="zh-CN"/>
              <a:t>0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求导为</a:t>
            </a:r>
            <a:r>
              <a:rPr lang="en-US" altLang="zh-CN"/>
              <a:t>0 </a:t>
            </a:r>
            <a:r>
              <a:rPr lang="zh-CN" altLang="en-US"/>
              <a:t>后</a:t>
            </a:r>
            <a:r>
              <a:rPr lang="en-US" altLang="zh-CN"/>
              <a:t>3 </a:t>
            </a:r>
            <a:r>
              <a:rPr lang="zh-CN" altLang="en-US"/>
              <a:t>个公式带入原式</a:t>
            </a:r>
            <a:endParaRPr lang="zh-CN" altLang="en-US"/>
          </a:p>
          <a:p>
            <a:r>
              <a:rPr lang="en-US" altLang="zh-CN"/>
              <a:t>3.  SMO</a:t>
            </a:r>
            <a:r>
              <a:rPr lang="zh-CN" altLang="en-US"/>
              <a:t>算法。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决定容忍程度，</a:t>
            </a:r>
            <a:r>
              <a:rPr lang="en-US" altLang="zh-CN"/>
              <a:t>C</a:t>
            </a:r>
            <a:r>
              <a:rPr lang="zh-CN" altLang="en-US"/>
              <a:t>无限大时，不容忍错判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决定容忍程度，</a:t>
            </a:r>
            <a:r>
              <a:rPr lang="en-US" altLang="zh-CN"/>
              <a:t>C</a:t>
            </a:r>
            <a:r>
              <a:rPr lang="zh-CN" altLang="en-US"/>
              <a:t>无限大时，不容忍错判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下面回忆一下在空间中一个平面的表达式 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应该是</a:t>
            </a:r>
            <a:r>
              <a:rPr lang="en-US" altLang="zh-CN"/>
              <a:t>wx+b=0</a:t>
            </a:r>
            <a:r>
              <a:rPr lang="zh-CN" altLang="en-US"/>
              <a:t>，其中，</a:t>
            </a:r>
            <a:r>
              <a:rPr lang="en-US" altLang="zh-CN"/>
              <a:t>w</a:t>
            </a:r>
            <a:r>
              <a:rPr lang="zh-CN" altLang="en-US"/>
              <a:t>是法向量，决定平面角度，</a:t>
            </a:r>
            <a:r>
              <a:rPr lang="en-US" altLang="zh-CN"/>
              <a:t>b</a:t>
            </a:r>
            <a:r>
              <a:rPr lang="zh-CN" altLang="en-US"/>
              <a:t>是偏移量决定平面位置。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假设正类</a:t>
            </a:r>
            <a:r>
              <a:rPr lang="en-US" altLang="zh-CN"/>
              <a:t>y= +1</a:t>
            </a:r>
            <a:r>
              <a:rPr lang="zh-CN" altLang="en-US"/>
              <a:t>， 负类</a:t>
            </a:r>
            <a:r>
              <a:rPr lang="en-US" altLang="zh-CN"/>
              <a:t>y =</a:t>
            </a:r>
            <a:r>
              <a:rPr lang="en-US" altLang="zh-CN"/>
              <a:t>-1</a:t>
            </a:r>
            <a:endParaRPr lang="zh-CN" altLang="en-US"/>
          </a:p>
          <a:p>
            <a:r>
              <a:rPr lang="zh-CN" altLang="en-US"/>
              <a:t>对于一个完美的</a:t>
            </a:r>
            <a:r>
              <a:rPr lang="en-US" altLang="zh-CN"/>
              <a:t>svm</a:t>
            </a:r>
            <a:r>
              <a:rPr lang="zh-CN" altLang="en-US"/>
              <a:t>来说，应该满足如下条件。</a:t>
            </a:r>
            <a:endParaRPr lang="zh-CN" altLang="en-US"/>
          </a:p>
          <a:p>
            <a:r>
              <a:rPr lang="zh-CN" altLang="en-US"/>
              <a:t>在 </a:t>
            </a:r>
            <a:r>
              <a:rPr lang="en-US" altLang="zh-CN"/>
              <a:t>yi =1 </a:t>
            </a:r>
            <a:r>
              <a:rPr lang="zh-CN" altLang="en-US"/>
              <a:t>的时候，</a:t>
            </a:r>
            <a:r>
              <a:rPr lang="en-US" altLang="zh-CN"/>
              <a:t>wx+b</a:t>
            </a:r>
            <a:r>
              <a:rPr lang="zh-CN" altLang="en-US"/>
              <a:t>应该在面之上，</a:t>
            </a:r>
            <a:r>
              <a:rPr lang="en-US" altLang="zh-CN"/>
              <a:t>&gt;=1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>
                <a:sym typeface="+mn-ea"/>
              </a:rPr>
              <a:t>在 </a:t>
            </a:r>
            <a:r>
              <a:rPr lang="en-US" altLang="zh-CN">
                <a:sym typeface="+mn-ea"/>
              </a:rPr>
              <a:t>yi =-1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wx+b</a:t>
            </a:r>
            <a:r>
              <a:rPr lang="zh-CN" altLang="en-US">
                <a:sym typeface="+mn-ea"/>
              </a:rPr>
              <a:t>应该在面之下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其中，等号的位置就是支持向量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问题，为什么</a:t>
            </a:r>
            <a:r>
              <a:rPr lang="en-US" altLang="zh-CN"/>
              <a:t>&gt;  &lt; </a:t>
            </a:r>
            <a:r>
              <a:rPr lang="zh-CN" altLang="en-US"/>
              <a:t>± </a:t>
            </a:r>
            <a:r>
              <a:rPr lang="en-US" altLang="zh-CN"/>
              <a:t>1</a:t>
            </a:r>
            <a:r>
              <a:rPr lang="zh-CN" altLang="en-US"/>
              <a:t>？ 因为使用其他值也可以，这里支持向量到超平面的距离 </a:t>
            </a:r>
            <a:r>
              <a:rPr lang="en-US" altLang="zh-CN"/>
              <a:t>1. </a:t>
            </a:r>
            <a:r>
              <a:rPr lang="zh-CN" altLang="en-US"/>
              <a:t>一定不是一个</a:t>
            </a:r>
            <a:r>
              <a:rPr lang="en-US" altLang="zh-CN"/>
              <a:t>0    2. </a:t>
            </a:r>
            <a:r>
              <a:rPr lang="zh-CN" altLang="en-US"/>
              <a:t>异类支持向量到平面距离相等，</a:t>
            </a:r>
            <a:r>
              <a:rPr lang="en-US" altLang="zh-CN"/>
              <a:t> </a:t>
            </a:r>
            <a:r>
              <a:rPr lang="zh-CN" altLang="en-US"/>
              <a:t>不等号两面同时约分即可得到</a:t>
            </a:r>
            <a:r>
              <a:rPr lang="en-US" altLang="zh-CN"/>
              <a:t>1</a:t>
            </a:r>
            <a:r>
              <a:rPr lang="zh-CN" altLang="en-US"/>
              <a:t>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每一个样本都有一个松弛变量</a:t>
            </a:r>
            <a:endParaRPr lang="zh-CN" altLang="en-US"/>
          </a:p>
          <a:p>
            <a:r>
              <a:rPr lang="zh-CN" altLang="en-US"/>
              <a:t>如果是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 </a:t>
            </a:r>
            <a:r>
              <a:rPr lang="zh-CN" altLang="en-US"/>
              <a:t>损失的话，允许出错的样本损失是</a:t>
            </a:r>
            <a:r>
              <a:rPr lang="en-US" altLang="zh-CN"/>
              <a:t>0.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CE8A3-6E88-4043-A1FA-B2CB20BAFD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约束条件限制超平面一定在可分空间内</a:t>
            </a:r>
            <a:endParaRPr lang="zh-CN" altLang="en-US"/>
          </a:p>
          <a:p>
            <a:r>
              <a:rPr lang="zh-CN" altLang="en-US"/>
              <a:t>优化目标超平面位置直接相关，以红色细线为例，当超平面取这一位置时，2/||W|| 的意义就是选取了 最右上方的‘+’ 和 最左下方的’-‘，</a:t>
            </a:r>
            <a:endParaRPr lang="zh-CN" altLang="en-US"/>
          </a:p>
          <a:p>
            <a:r>
              <a:rPr lang="zh-CN" altLang="en-US"/>
              <a:t>这样得到的γ比最优解小。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回忆点到平面距离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问题：式中没有选择支持向量，那么“支持向量”的概念是如何在式中体现的？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基本的拉格朗日乘子法。。。。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在极值点处，</a:t>
            </a:r>
            <a:r>
              <a:rPr lang="en-US" altLang="zh-CN"/>
              <a:t>x,λ </a:t>
            </a:r>
            <a:r>
              <a:rPr lang="zh-CN" altLang="en-US"/>
              <a:t>偏导均为</a:t>
            </a:r>
            <a:r>
              <a:rPr lang="en-US" altLang="zh-CN"/>
              <a:t>0</a:t>
            </a:r>
            <a:r>
              <a:rPr lang="zh-CN" altLang="en-US"/>
              <a:t>， 一共</a:t>
            </a:r>
            <a:r>
              <a:rPr lang="en-US" altLang="zh-CN"/>
              <a:t>n+L</a:t>
            </a:r>
            <a:r>
              <a:rPr lang="zh-CN" altLang="en-US"/>
              <a:t>个方程求解</a:t>
            </a:r>
            <a:r>
              <a:rPr lang="en-US" altLang="zh-CN"/>
              <a:t>n+L</a:t>
            </a:r>
            <a:r>
              <a:rPr lang="zh-CN" altLang="en-US"/>
              <a:t>个变量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带入即可消掉 w, 和 b  问题： w能消， b呢 ?</a:t>
            </a:r>
            <a:endParaRPr lang="zh-CN" altLang="en-US"/>
          </a:p>
          <a:p>
            <a:r>
              <a:rPr lang="zh-CN" altLang="en-US"/>
              <a:t>求和为</a:t>
            </a:r>
            <a:r>
              <a:rPr lang="en-US" altLang="zh-CN"/>
              <a:t>0 </a:t>
            </a:r>
            <a:r>
              <a:rPr lang="zh-CN" altLang="en-US"/>
              <a:t>带入后的过程中</a:t>
            </a:r>
            <a:r>
              <a:rPr lang="en-US" altLang="zh-CN"/>
              <a:t>b</a:t>
            </a:r>
            <a:r>
              <a:rPr lang="zh-CN" altLang="en-US"/>
              <a:t>就消掉了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ktt</a:t>
            </a:r>
            <a:r>
              <a:rPr lang="zh-CN" altLang="en-US"/>
              <a:t>一共有</a:t>
            </a:r>
            <a:r>
              <a:rPr lang="en-US" altLang="zh-CN"/>
              <a:t>3</a:t>
            </a:r>
            <a:r>
              <a:rPr lang="zh-CN" altLang="en-US"/>
              <a:t>条条件，我们只满足了</a:t>
            </a:r>
            <a:r>
              <a:rPr lang="en-US" altLang="zh-CN"/>
              <a:t>1</a:t>
            </a:r>
            <a:r>
              <a:rPr lang="zh-CN" altLang="en-US"/>
              <a:t>条啊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 常数，</a:t>
            </a:r>
            <a:r>
              <a:rPr lang="en-US" altLang="zh-CN"/>
              <a:t>0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）gi(x)在SVM解析式中是一个非整数，KTT条件又是=0，所以限制了gi(x) 一定为0 </a:t>
            </a:r>
            <a:r>
              <a:rPr lang="en-US" altLang="zh-CN"/>
              <a:t>, </a:t>
            </a:r>
            <a:r>
              <a:rPr lang="zh-CN" altLang="en-US"/>
              <a:t>正好就是只有支持向量被带入计算啊。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二次规划问题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可使用通用的二次规划算法来求解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该问题的规模正比于训练样本数  -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80554" y="6220914"/>
            <a:ext cx="1395392" cy="357686"/>
            <a:chOff x="504825" y="327025"/>
            <a:chExt cx="2482851" cy="63644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email"/>
            <a:srcRect l="8955" t="8651" r="74262" b="8651"/>
            <a:stretch>
              <a:fillRect/>
            </a:stretch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email"/>
            <a:srcRect l="36206" t="8651" r="14969" b="8651"/>
            <a:stretch>
              <a:fillRect/>
            </a:stretch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2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 userDrawn="1"/>
        </p:nvSpPr>
        <p:spPr bwMode="auto">
          <a:xfrm>
            <a:off x="695325" y="608012"/>
            <a:ext cx="840652" cy="489268"/>
          </a:xfrm>
          <a:custGeom>
            <a:avLst/>
            <a:gdLst>
              <a:gd name="T0" fmla="*/ 523582 w 5574"/>
              <a:gd name="T1" fmla="*/ 1026353 h 3244"/>
              <a:gd name="T2" fmla="*/ 164730 w 5574"/>
              <a:gd name="T3" fmla="*/ 1048328 h 3244"/>
              <a:gd name="T4" fmla="*/ 0 w 5574"/>
              <a:gd name="T5" fmla="*/ 1009549 h 3244"/>
              <a:gd name="T6" fmla="*/ 319446 w 5574"/>
              <a:gd name="T7" fmla="*/ 836336 h 3244"/>
              <a:gd name="T8" fmla="*/ 613375 w 5574"/>
              <a:gd name="T9" fmla="*/ 882224 h 3244"/>
              <a:gd name="T10" fmla="*/ 764539 w 5574"/>
              <a:gd name="T11" fmla="*/ 841183 h 3244"/>
              <a:gd name="T12" fmla="*/ 1800397 w 5574"/>
              <a:gd name="T13" fmla="*/ 867682 h 3244"/>
              <a:gd name="T14" fmla="*/ 693802 w 5574"/>
              <a:gd name="T15" fmla="*/ 1048005 h 3244"/>
              <a:gd name="T16" fmla="*/ 556850 w 5574"/>
              <a:gd name="T17" fmla="*/ 973032 h 3244"/>
              <a:gd name="T18" fmla="*/ 247094 w 5574"/>
              <a:gd name="T19" fmla="*/ 935545 h 3244"/>
              <a:gd name="T20" fmla="*/ 556850 w 5574"/>
              <a:gd name="T21" fmla="*/ 973032 h 3244"/>
              <a:gd name="T22" fmla="*/ 1014540 w 5574"/>
              <a:gd name="T23" fmla="*/ 156732 h 3244"/>
              <a:gd name="T24" fmla="*/ 1066866 w 5574"/>
              <a:gd name="T25" fmla="*/ 790124 h 3244"/>
              <a:gd name="T26" fmla="*/ 98515 w 5574"/>
              <a:gd name="T27" fmla="*/ 789801 h 3244"/>
              <a:gd name="T28" fmla="*/ 52649 w 5574"/>
              <a:gd name="T29" fmla="*/ 743912 h 3244"/>
              <a:gd name="T30" fmla="*/ 52649 w 5574"/>
              <a:gd name="T31" fmla="*/ 149623 h 3244"/>
              <a:gd name="T32" fmla="*/ 150841 w 5574"/>
              <a:gd name="T33" fmla="*/ 18420 h 3244"/>
              <a:gd name="T34" fmla="*/ 187339 w 5574"/>
              <a:gd name="T35" fmla="*/ 0 h 3244"/>
              <a:gd name="T36" fmla="*/ 734500 w 5574"/>
              <a:gd name="T37" fmla="*/ 0 h 3244"/>
              <a:gd name="T38" fmla="*/ 132107 w 5574"/>
              <a:gd name="T39" fmla="*/ 596228 h 3244"/>
              <a:gd name="T40" fmla="*/ 257753 w 5574"/>
              <a:gd name="T41" fmla="*/ 596228 h 3244"/>
              <a:gd name="T42" fmla="*/ 688311 w 5574"/>
              <a:gd name="T43" fmla="*/ 533536 h 3244"/>
              <a:gd name="T44" fmla="*/ 688311 w 5574"/>
              <a:gd name="T45" fmla="*/ 659244 h 3244"/>
              <a:gd name="T46" fmla="*/ 688311 w 5574"/>
              <a:gd name="T47" fmla="*/ 533536 h 3244"/>
              <a:gd name="T48" fmla="*/ 748066 w 5574"/>
              <a:gd name="T49" fmla="*/ 439819 h 3244"/>
              <a:gd name="T50" fmla="*/ 688311 w 5574"/>
              <a:gd name="T51" fmla="*/ 91777 h 3244"/>
              <a:gd name="T52" fmla="*/ 144381 w 5574"/>
              <a:gd name="T53" fmla="*/ 179676 h 3244"/>
              <a:gd name="T54" fmla="*/ 1106272 w 5574"/>
              <a:gd name="T55" fmla="*/ 207791 h 3244"/>
              <a:gd name="T56" fmla="*/ 1385343 w 5574"/>
              <a:gd name="T57" fmla="*/ 790447 h 3244"/>
              <a:gd name="T58" fmla="*/ 1119515 w 5574"/>
              <a:gd name="T59" fmla="*/ 236876 h 3244"/>
              <a:gd name="T60" fmla="*/ 1115639 w 5574"/>
              <a:gd name="T61" fmla="*/ 223626 h 3244"/>
              <a:gd name="T62" fmla="*/ 1437669 w 5574"/>
              <a:gd name="T63" fmla="*/ 393608 h 3244"/>
              <a:gd name="T64" fmla="*/ 1634375 w 5574"/>
              <a:gd name="T65" fmla="*/ 791093 h 3244"/>
              <a:gd name="T66" fmla="*/ 1437669 w 5574"/>
              <a:gd name="T67" fmla="*/ 393608 h 3244"/>
              <a:gd name="T68" fmla="*/ 1746133 w 5574"/>
              <a:gd name="T69" fmla="*/ 566175 h 3244"/>
              <a:gd name="T70" fmla="*/ 1686701 w 5574"/>
              <a:gd name="T71" fmla="*/ 791093 h 32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574" h="3244">
                <a:moveTo>
                  <a:pt x="1585" y="3235"/>
                </a:moveTo>
                <a:cubicBezTo>
                  <a:pt x="1621" y="3176"/>
                  <a:pt x="1621" y="3176"/>
                  <a:pt x="1621" y="3176"/>
                </a:cubicBezTo>
                <a:cubicBezTo>
                  <a:pt x="560" y="3176"/>
                  <a:pt x="560" y="3176"/>
                  <a:pt x="560" y="3176"/>
                </a:cubicBezTo>
                <a:cubicBezTo>
                  <a:pt x="510" y="3244"/>
                  <a:pt x="510" y="3244"/>
                  <a:pt x="510" y="3244"/>
                </a:cubicBezTo>
                <a:cubicBezTo>
                  <a:pt x="3" y="3244"/>
                  <a:pt x="3" y="3244"/>
                  <a:pt x="3" y="3244"/>
                </a:cubicBezTo>
                <a:cubicBezTo>
                  <a:pt x="0" y="3124"/>
                  <a:pt x="0" y="3124"/>
                  <a:pt x="0" y="3124"/>
                </a:cubicBezTo>
                <a:cubicBezTo>
                  <a:pt x="552" y="2588"/>
                  <a:pt x="552" y="2588"/>
                  <a:pt x="552" y="2588"/>
                </a:cubicBezTo>
                <a:cubicBezTo>
                  <a:pt x="989" y="2588"/>
                  <a:pt x="989" y="2588"/>
                  <a:pt x="989" y="2588"/>
                </a:cubicBezTo>
                <a:cubicBezTo>
                  <a:pt x="886" y="2730"/>
                  <a:pt x="886" y="2730"/>
                  <a:pt x="886" y="2730"/>
                </a:cubicBezTo>
                <a:cubicBezTo>
                  <a:pt x="1899" y="2730"/>
                  <a:pt x="1899" y="2730"/>
                  <a:pt x="1899" y="2730"/>
                </a:cubicBezTo>
                <a:cubicBezTo>
                  <a:pt x="1978" y="2603"/>
                  <a:pt x="1978" y="2603"/>
                  <a:pt x="1978" y="2603"/>
                </a:cubicBezTo>
                <a:cubicBezTo>
                  <a:pt x="2367" y="2603"/>
                  <a:pt x="2367" y="2603"/>
                  <a:pt x="2367" y="2603"/>
                </a:cubicBezTo>
                <a:cubicBezTo>
                  <a:pt x="5574" y="2603"/>
                  <a:pt x="5574" y="2603"/>
                  <a:pt x="5574" y="2603"/>
                </a:cubicBezTo>
                <a:cubicBezTo>
                  <a:pt x="5574" y="2685"/>
                  <a:pt x="5574" y="2685"/>
                  <a:pt x="5574" y="2685"/>
                </a:cubicBezTo>
                <a:cubicBezTo>
                  <a:pt x="2290" y="2828"/>
                  <a:pt x="2290" y="2828"/>
                  <a:pt x="2290" y="2828"/>
                </a:cubicBezTo>
                <a:cubicBezTo>
                  <a:pt x="2148" y="3243"/>
                  <a:pt x="2148" y="3243"/>
                  <a:pt x="2148" y="3243"/>
                </a:cubicBezTo>
                <a:cubicBezTo>
                  <a:pt x="1585" y="3235"/>
                  <a:pt x="1585" y="3235"/>
                  <a:pt x="1585" y="3235"/>
                </a:cubicBezTo>
                <a:close/>
                <a:moveTo>
                  <a:pt x="1724" y="3011"/>
                </a:moveTo>
                <a:cubicBezTo>
                  <a:pt x="1796" y="2895"/>
                  <a:pt x="1796" y="2895"/>
                  <a:pt x="1796" y="2895"/>
                </a:cubicBezTo>
                <a:cubicBezTo>
                  <a:pt x="765" y="2895"/>
                  <a:pt x="765" y="2895"/>
                  <a:pt x="765" y="2895"/>
                </a:cubicBezTo>
                <a:cubicBezTo>
                  <a:pt x="681" y="3011"/>
                  <a:pt x="681" y="3011"/>
                  <a:pt x="681" y="3011"/>
                </a:cubicBezTo>
                <a:cubicBezTo>
                  <a:pt x="1724" y="3011"/>
                  <a:pt x="1724" y="3011"/>
                  <a:pt x="1724" y="3011"/>
                </a:cubicBezTo>
                <a:close/>
                <a:moveTo>
                  <a:pt x="2274" y="0"/>
                </a:moveTo>
                <a:cubicBezTo>
                  <a:pt x="3141" y="485"/>
                  <a:pt x="3141" y="485"/>
                  <a:pt x="3141" y="485"/>
                </a:cubicBezTo>
                <a:cubicBezTo>
                  <a:pt x="3303" y="755"/>
                  <a:pt x="3303" y="755"/>
                  <a:pt x="3303" y="755"/>
                </a:cubicBezTo>
                <a:cubicBezTo>
                  <a:pt x="3303" y="2445"/>
                  <a:pt x="3303" y="2445"/>
                  <a:pt x="3303" y="2445"/>
                </a:cubicBezTo>
                <a:cubicBezTo>
                  <a:pt x="2600" y="2444"/>
                  <a:pt x="2600" y="2444"/>
                  <a:pt x="2600" y="2444"/>
                </a:cubicBezTo>
                <a:cubicBezTo>
                  <a:pt x="2180" y="2444"/>
                  <a:pt x="638" y="2444"/>
                  <a:pt x="305" y="2444"/>
                </a:cubicBezTo>
                <a:cubicBezTo>
                  <a:pt x="163" y="2444"/>
                  <a:pt x="163" y="2444"/>
                  <a:pt x="163" y="2444"/>
                </a:cubicBezTo>
                <a:cubicBezTo>
                  <a:pt x="163" y="2302"/>
                  <a:pt x="163" y="2302"/>
                  <a:pt x="163" y="2302"/>
                </a:cubicBezTo>
                <a:cubicBezTo>
                  <a:pt x="163" y="1569"/>
                  <a:pt x="163" y="1871"/>
                  <a:pt x="163" y="509"/>
                </a:cubicBezTo>
                <a:cubicBezTo>
                  <a:pt x="163" y="463"/>
                  <a:pt x="163" y="463"/>
                  <a:pt x="163" y="463"/>
                </a:cubicBezTo>
                <a:cubicBezTo>
                  <a:pt x="192" y="425"/>
                  <a:pt x="192" y="425"/>
                  <a:pt x="192" y="425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510" y="0"/>
                  <a:pt x="510" y="0"/>
                  <a:pt x="51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2202" y="0"/>
                  <a:pt x="2202" y="0"/>
                  <a:pt x="2202" y="0"/>
                </a:cubicBezTo>
                <a:cubicBezTo>
                  <a:pt x="2274" y="0"/>
                  <a:pt x="2274" y="0"/>
                  <a:pt x="2274" y="0"/>
                </a:cubicBezTo>
                <a:close/>
                <a:moveTo>
                  <a:pt x="604" y="1651"/>
                </a:moveTo>
                <a:cubicBezTo>
                  <a:pt x="496" y="1651"/>
                  <a:pt x="409" y="1738"/>
                  <a:pt x="409" y="1845"/>
                </a:cubicBezTo>
                <a:cubicBezTo>
                  <a:pt x="409" y="1953"/>
                  <a:pt x="496" y="2040"/>
                  <a:pt x="604" y="2040"/>
                </a:cubicBezTo>
                <a:cubicBezTo>
                  <a:pt x="711" y="2040"/>
                  <a:pt x="798" y="1953"/>
                  <a:pt x="798" y="1845"/>
                </a:cubicBezTo>
                <a:cubicBezTo>
                  <a:pt x="798" y="1738"/>
                  <a:pt x="711" y="1651"/>
                  <a:pt x="604" y="1651"/>
                </a:cubicBezTo>
                <a:close/>
                <a:moveTo>
                  <a:pt x="2131" y="1651"/>
                </a:moveTo>
                <a:cubicBezTo>
                  <a:pt x="2024" y="1651"/>
                  <a:pt x="1937" y="1738"/>
                  <a:pt x="1937" y="1845"/>
                </a:cubicBezTo>
                <a:cubicBezTo>
                  <a:pt x="1937" y="1953"/>
                  <a:pt x="2024" y="2040"/>
                  <a:pt x="2131" y="2040"/>
                </a:cubicBezTo>
                <a:cubicBezTo>
                  <a:pt x="2239" y="2040"/>
                  <a:pt x="2326" y="1953"/>
                  <a:pt x="2326" y="1845"/>
                </a:cubicBezTo>
                <a:cubicBezTo>
                  <a:pt x="2326" y="1738"/>
                  <a:pt x="2239" y="1651"/>
                  <a:pt x="2131" y="1651"/>
                </a:cubicBezTo>
                <a:close/>
                <a:moveTo>
                  <a:pt x="447" y="1361"/>
                </a:moveTo>
                <a:cubicBezTo>
                  <a:pt x="2316" y="1361"/>
                  <a:pt x="2316" y="1361"/>
                  <a:pt x="2316" y="1361"/>
                </a:cubicBezTo>
                <a:cubicBezTo>
                  <a:pt x="2316" y="536"/>
                  <a:pt x="2316" y="536"/>
                  <a:pt x="2316" y="536"/>
                </a:cubicBezTo>
                <a:cubicBezTo>
                  <a:pt x="2131" y="284"/>
                  <a:pt x="2131" y="284"/>
                  <a:pt x="2131" y="284"/>
                </a:cubicBezTo>
                <a:cubicBezTo>
                  <a:pt x="650" y="284"/>
                  <a:pt x="650" y="284"/>
                  <a:pt x="650" y="284"/>
                </a:cubicBezTo>
                <a:cubicBezTo>
                  <a:pt x="447" y="556"/>
                  <a:pt x="447" y="556"/>
                  <a:pt x="447" y="556"/>
                </a:cubicBezTo>
                <a:cubicBezTo>
                  <a:pt x="447" y="1361"/>
                  <a:pt x="447" y="1361"/>
                  <a:pt x="447" y="1361"/>
                </a:cubicBezTo>
                <a:close/>
                <a:moveTo>
                  <a:pt x="3425" y="643"/>
                </a:moveTo>
                <a:cubicBezTo>
                  <a:pt x="4289" y="1127"/>
                  <a:pt x="4289" y="1127"/>
                  <a:pt x="4289" y="1127"/>
                </a:cubicBezTo>
                <a:cubicBezTo>
                  <a:pt x="4289" y="2446"/>
                  <a:pt x="4289" y="2446"/>
                  <a:pt x="4289" y="2446"/>
                </a:cubicBezTo>
                <a:cubicBezTo>
                  <a:pt x="3466" y="2445"/>
                  <a:pt x="3466" y="2445"/>
                  <a:pt x="3466" y="2445"/>
                </a:cubicBezTo>
                <a:cubicBezTo>
                  <a:pt x="3466" y="733"/>
                  <a:pt x="3466" y="733"/>
                  <a:pt x="3466" y="733"/>
                </a:cubicBezTo>
                <a:cubicBezTo>
                  <a:pt x="3466" y="712"/>
                  <a:pt x="3466" y="712"/>
                  <a:pt x="3466" y="712"/>
                </a:cubicBezTo>
                <a:cubicBezTo>
                  <a:pt x="3454" y="692"/>
                  <a:pt x="3454" y="692"/>
                  <a:pt x="3454" y="692"/>
                </a:cubicBezTo>
                <a:cubicBezTo>
                  <a:pt x="3425" y="643"/>
                  <a:pt x="3425" y="643"/>
                  <a:pt x="3425" y="643"/>
                </a:cubicBezTo>
                <a:close/>
                <a:moveTo>
                  <a:pt x="4451" y="1218"/>
                </a:moveTo>
                <a:cubicBezTo>
                  <a:pt x="5060" y="1558"/>
                  <a:pt x="5060" y="1558"/>
                  <a:pt x="5060" y="1558"/>
                </a:cubicBezTo>
                <a:cubicBezTo>
                  <a:pt x="5060" y="2448"/>
                  <a:pt x="5060" y="2448"/>
                  <a:pt x="5060" y="2448"/>
                </a:cubicBezTo>
                <a:cubicBezTo>
                  <a:pt x="4451" y="2447"/>
                  <a:pt x="4451" y="2447"/>
                  <a:pt x="4451" y="2447"/>
                </a:cubicBezTo>
                <a:cubicBezTo>
                  <a:pt x="4451" y="1218"/>
                  <a:pt x="4451" y="1218"/>
                  <a:pt x="4451" y="1218"/>
                </a:cubicBezTo>
                <a:close/>
                <a:moveTo>
                  <a:pt x="5222" y="1649"/>
                </a:moveTo>
                <a:cubicBezTo>
                  <a:pt x="5406" y="1752"/>
                  <a:pt x="5406" y="1752"/>
                  <a:pt x="5406" y="1752"/>
                </a:cubicBezTo>
                <a:cubicBezTo>
                  <a:pt x="5406" y="2448"/>
                  <a:pt x="5406" y="2448"/>
                  <a:pt x="5406" y="2448"/>
                </a:cubicBezTo>
                <a:cubicBezTo>
                  <a:pt x="5222" y="2448"/>
                  <a:pt x="5222" y="2448"/>
                  <a:pt x="5222" y="2448"/>
                </a:cubicBezTo>
                <a:lnTo>
                  <a:pt x="5222" y="1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KSO_Shape"/>
          <p:cNvSpPr/>
          <p:nvPr userDrawn="1"/>
        </p:nvSpPr>
        <p:spPr bwMode="auto">
          <a:xfrm>
            <a:off x="1109662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KSO_Shape"/>
          <p:cNvSpPr/>
          <p:nvPr userDrawn="1"/>
        </p:nvSpPr>
        <p:spPr bwMode="auto">
          <a:xfrm>
            <a:off x="10648111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KSO_Shape"/>
          <p:cNvSpPr/>
          <p:nvPr userDrawn="1"/>
        </p:nvSpPr>
        <p:spPr bwMode="auto">
          <a:xfrm>
            <a:off x="10199597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KSO_Shape"/>
          <p:cNvSpPr/>
          <p:nvPr userDrawn="1"/>
        </p:nvSpPr>
        <p:spPr bwMode="auto">
          <a:xfrm>
            <a:off x="9751083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9302569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739001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8854055" y="804863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400175" y="1004888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2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KSO_Shape"/>
          <p:cNvSpPr/>
          <p:nvPr userDrawn="1"/>
        </p:nvSpPr>
        <p:spPr bwMode="auto">
          <a:xfrm>
            <a:off x="9751083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930256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42" name="KSO_Shape"/>
          <p:cNvSpPr/>
          <p:nvPr userDrawn="1"/>
        </p:nvSpPr>
        <p:spPr bwMode="auto">
          <a:xfrm>
            <a:off x="885405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KSO_Shape"/>
          <p:cNvSpPr/>
          <p:nvPr userDrawn="1"/>
        </p:nvSpPr>
        <p:spPr bwMode="auto">
          <a:xfrm>
            <a:off x="9751083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930256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42" name="KSO_Shape"/>
          <p:cNvSpPr/>
          <p:nvPr userDrawn="1"/>
        </p:nvSpPr>
        <p:spPr bwMode="auto">
          <a:xfrm>
            <a:off x="885405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KSO_Shape"/>
          <p:cNvSpPr/>
          <p:nvPr userDrawn="1"/>
        </p:nvSpPr>
        <p:spPr bwMode="auto">
          <a:xfrm>
            <a:off x="9751083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885276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5" name="KSO_Shape"/>
          <p:cNvSpPr/>
          <p:nvPr userDrawn="1"/>
        </p:nvSpPr>
        <p:spPr bwMode="auto">
          <a:xfrm>
            <a:off x="930256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885276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KSO_Shape"/>
          <p:cNvSpPr/>
          <p:nvPr userDrawn="1"/>
        </p:nvSpPr>
        <p:spPr bwMode="auto">
          <a:xfrm>
            <a:off x="10199597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4" name="KSO_Shape"/>
          <p:cNvSpPr/>
          <p:nvPr userDrawn="1"/>
        </p:nvSpPr>
        <p:spPr bwMode="auto">
          <a:xfrm>
            <a:off x="974752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KSO_Shape"/>
          <p:cNvSpPr/>
          <p:nvPr userDrawn="1"/>
        </p:nvSpPr>
        <p:spPr bwMode="auto">
          <a:xfrm>
            <a:off x="930483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KSO_Shape"/>
          <p:cNvSpPr/>
          <p:nvPr userDrawn="1"/>
        </p:nvSpPr>
        <p:spPr bwMode="auto">
          <a:xfrm>
            <a:off x="1064811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885276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4" name="KSO_Shape"/>
          <p:cNvSpPr/>
          <p:nvPr userDrawn="1"/>
        </p:nvSpPr>
        <p:spPr bwMode="auto">
          <a:xfrm>
            <a:off x="10203509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KSO_Shape"/>
          <p:cNvSpPr/>
          <p:nvPr userDrawn="1"/>
        </p:nvSpPr>
        <p:spPr bwMode="auto">
          <a:xfrm>
            <a:off x="930483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KSO_Shape"/>
          <p:cNvSpPr/>
          <p:nvPr userDrawn="1"/>
        </p:nvSpPr>
        <p:spPr bwMode="auto">
          <a:xfrm>
            <a:off x="974752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885276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4" name="KSO_Shape"/>
          <p:cNvSpPr/>
          <p:nvPr userDrawn="1"/>
        </p:nvSpPr>
        <p:spPr bwMode="auto">
          <a:xfrm>
            <a:off x="10663318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KSO_Shape"/>
          <p:cNvSpPr/>
          <p:nvPr userDrawn="1"/>
        </p:nvSpPr>
        <p:spPr bwMode="auto">
          <a:xfrm>
            <a:off x="930483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KSO_Shape"/>
          <p:cNvSpPr/>
          <p:nvPr userDrawn="1"/>
        </p:nvSpPr>
        <p:spPr bwMode="auto">
          <a:xfrm>
            <a:off x="974752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1020542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29888" y="6241745"/>
            <a:ext cx="939240" cy="144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10529888" y="6434735"/>
            <a:ext cx="93924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dist">
              <a:defRPr lang="zh-CN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25" name="KSO_Shape"/>
          <p:cNvSpPr/>
          <p:nvPr userDrawn="1"/>
        </p:nvSpPr>
        <p:spPr bwMode="auto">
          <a:xfrm>
            <a:off x="11096625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rgbClr val="025483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KSO_Shape"/>
          <p:cNvSpPr/>
          <p:nvPr userDrawn="1"/>
        </p:nvSpPr>
        <p:spPr bwMode="auto">
          <a:xfrm>
            <a:off x="885276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621701" y="611679"/>
            <a:ext cx="3188423" cy="2492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FontTx/>
              <a:buNone/>
              <a:defRPr lang="zh-CN" alt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defTabSz="4572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1400175" y="877566"/>
            <a:ext cx="745388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KSO_Shape"/>
          <p:cNvSpPr/>
          <p:nvPr userDrawn="1"/>
        </p:nvSpPr>
        <p:spPr bwMode="auto">
          <a:xfrm>
            <a:off x="591672" y="313055"/>
            <a:ext cx="981565" cy="597248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6153581"/>
            <a:ext cx="1552133" cy="465902"/>
          </a:xfrm>
          <a:prstGeom prst="rect">
            <a:avLst/>
          </a:prstGeom>
        </p:spPr>
      </p:pic>
      <p:sp>
        <p:nvSpPr>
          <p:cNvPr id="14" name="KSO_Shape"/>
          <p:cNvSpPr/>
          <p:nvPr userDrawn="1"/>
        </p:nvSpPr>
        <p:spPr bwMode="auto">
          <a:xfrm>
            <a:off x="10663318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rgbClr val="AFABAB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KSO_Shape"/>
          <p:cNvSpPr/>
          <p:nvPr userDrawn="1"/>
        </p:nvSpPr>
        <p:spPr bwMode="auto">
          <a:xfrm>
            <a:off x="930483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KSO_Shape"/>
          <p:cNvSpPr/>
          <p:nvPr userDrawn="1"/>
        </p:nvSpPr>
        <p:spPr bwMode="auto">
          <a:xfrm>
            <a:off x="9747524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KSO_Shape"/>
          <p:cNvSpPr/>
          <p:nvPr userDrawn="1"/>
        </p:nvSpPr>
        <p:spPr bwMode="auto">
          <a:xfrm>
            <a:off x="10205421" y="677541"/>
            <a:ext cx="400050" cy="400050"/>
          </a:xfrm>
          <a:custGeom>
            <a:avLst/>
            <a:gdLst>
              <a:gd name="T0" fmla="*/ 899372 w 2764"/>
              <a:gd name="T1" fmla="*/ 1800397 h 2764"/>
              <a:gd name="T2" fmla="*/ 0 w 2764"/>
              <a:gd name="T3" fmla="*/ 900198 h 2764"/>
              <a:gd name="T4" fmla="*/ 899372 w 2764"/>
              <a:gd name="T5" fmla="*/ 0 h 2764"/>
              <a:gd name="T6" fmla="*/ 1798743 w 2764"/>
              <a:gd name="T7" fmla="*/ 900198 h 2764"/>
              <a:gd name="T8" fmla="*/ 899372 w 2764"/>
              <a:gd name="T9" fmla="*/ 1800397 h 2764"/>
              <a:gd name="T10" fmla="*/ 811517 w 2764"/>
              <a:gd name="T11" fmla="*/ 110734 h 2764"/>
              <a:gd name="T12" fmla="*/ 748392 w 2764"/>
              <a:gd name="T13" fmla="*/ 173917 h 2764"/>
              <a:gd name="T14" fmla="*/ 811517 w 2764"/>
              <a:gd name="T15" fmla="*/ 237751 h 2764"/>
              <a:gd name="T16" fmla="*/ 875293 w 2764"/>
              <a:gd name="T17" fmla="*/ 173917 h 2764"/>
              <a:gd name="T18" fmla="*/ 811517 w 2764"/>
              <a:gd name="T19" fmla="*/ 110734 h 2764"/>
              <a:gd name="T20" fmla="*/ 980068 w 2764"/>
              <a:gd name="T21" fmla="*/ 110734 h 2764"/>
              <a:gd name="T22" fmla="*/ 916942 w 2764"/>
              <a:gd name="T23" fmla="*/ 173917 h 2764"/>
              <a:gd name="T24" fmla="*/ 980068 w 2764"/>
              <a:gd name="T25" fmla="*/ 237751 h 2764"/>
              <a:gd name="T26" fmla="*/ 1043193 w 2764"/>
              <a:gd name="T27" fmla="*/ 173917 h 2764"/>
              <a:gd name="T28" fmla="*/ 980068 w 2764"/>
              <a:gd name="T29" fmla="*/ 110734 h 2764"/>
              <a:gd name="T30" fmla="*/ 1365327 w 2764"/>
              <a:gd name="T31" fmla="*/ 455310 h 2764"/>
              <a:gd name="T32" fmla="*/ 1147317 w 2764"/>
              <a:gd name="T33" fmla="*/ 248825 h 2764"/>
              <a:gd name="T34" fmla="*/ 896768 w 2764"/>
              <a:gd name="T35" fmla="*/ 248825 h 2764"/>
              <a:gd name="T36" fmla="*/ 644268 w 2764"/>
              <a:gd name="T37" fmla="*/ 248825 h 2764"/>
              <a:gd name="T38" fmla="*/ 426258 w 2764"/>
              <a:gd name="T39" fmla="*/ 455310 h 2764"/>
              <a:gd name="T40" fmla="*/ 426258 w 2764"/>
              <a:gd name="T41" fmla="*/ 1194619 h 2764"/>
              <a:gd name="T42" fmla="*/ 596110 w 2764"/>
              <a:gd name="T43" fmla="*/ 1388729 h 2764"/>
              <a:gd name="T44" fmla="*/ 442527 w 2764"/>
              <a:gd name="T45" fmla="*/ 1590655 h 2764"/>
              <a:gd name="T46" fmla="*/ 579841 w 2764"/>
              <a:gd name="T47" fmla="*/ 1590655 h 2764"/>
              <a:gd name="T48" fmla="*/ 665092 w 2764"/>
              <a:gd name="T49" fmla="*/ 1481875 h 2764"/>
              <a:gd name="T50" fmla="*/ 1126492 w 2764"/>
              <a:gd name="T51" fmla="*/ 1481875 h 2764"/>
              <a:gd name="T52" fmla="*/ 1211744 w 2764"/>
              <a:gd name="T53" fmla="*/ 1590655 h 2764"/>
              <a:gd name="T54" fmla="*/ 1349708 w 2764"/>
              <a:gd name="T55" fmla="*/ 1590655 h 2764"/>
              <a:gd name="T56" fmla="*/ 1195474 w 2764"/>
              <a:gd name="T57" fmla="*/ 1388729 h 2764"/>
              <a:gd name="T58" fmla="*/ 1365327 w 2764"/>
              <a:gd name="T59" fmla="*/ 1194619 h 2764"/>
              <a:gd name="T60" fmla="*/ 1365327 w 2764"/>
              <a:gd name="T61" fmla="*/ 455310 h 2764"/>
              <a:gd name="T62" fmla="*/ 1140809 w 2764"/>
              <a:gd name="T63" fmla="*/ 794676 h 2764"/>
              <a:gd name="T64" fmla="*/ 650775 w 2764"/>
              <a:gd name="T65" fmla="*/ 794676 h 2764"/>
              <a:gd name="T66" fmla="*/ 535588 w 2764"/>
              <a:gd name="T67" fmla="*/ 706089 h 2764"/>
              <a:gd name="T68" fmla="*/ 535588 w 2764"/>
              <a:gd name="T69" fmla="*/ 575163 h 2764"/>
              <a:gd name="T70" fmla="*/ 650775 w 2764"/>
              <a:gd name="T71" fmla="*/ 469640 h 2764"/>
              <a:gd name="T72" fmla="*/ 1140809 w 2764"/>
              <a:gd name="T73" fmla="*/ 469640 h 2764"/>
              <a:gd name="T74" fmla="*/ 1255996 w 2764"/>
              <a:gd name="T75" fmla="*/ 575163 h 2764"/>
              <a:gd name="T76" fmla="*/ 1255996 w 2764"/>
              <a:gd name="T77" fmla="*/ 706089 h 2764"/>
              <a:gd name="T78" fmla="*/ 1140809 w 2764"/>
              <a:gd name="T79" fmla="*/ 794676 h 2764"/>
              <a:gd name="T80" fmla="*/ 1012606 w 2764"/>
              <a:gd name="T81" fmla="*/ 398641 h 2764"/>
              <a:gd name="T82" fmla="*/ 778978 w 2764"/>
              <a:gd name="T83" fmla="*/ 398641 h 2764"/>
              <a:gd name="T84" fmla="*/ 739281 w 2764"/>
              <a:gd name="T85" fmla="*/ 371934 h 2764"/>
              <a:gd name="T86" fmla="*/ 739281 w 2764"/>
              <a:gd name="T87" fmla="*/ 326338 h 2764"/>
              <a:gd name="T88" fmla="*/ 778978 w 2764"/>
              <a:gd name="T89" fmla="*/ 323733 h 2764"/>
              <a:gd name="T90" fmla="*/ 1012606 w 2764"/>
              <a:gd name="T91" fmla="*/ 323733 h 2764"/>
              <a:gd name="T92" fmla="*/ 1052304 w 2764"/>
              <a:gd name="T93" fmla="*/ 350439 h 2764"/>
              <a:gd name="T94" fmla="*/ 1052304 w 2764"/>
              <a:gd name="T95" fmla="*/ 371934 h 2764"/>
              <a:gd name="T96" fmla="*/ 1012606 w 2764"/>
              <a:gd name="T97" fmla="*/ 398641 h 2764"/>
              <a:gd name="T98" fmla="*/ 646871 w 2764"/>
              <a:gd name="T99" fmla="*/ 1103427 h 2764"/>
              <a:gd name="T100" fmla="*/ 736027 w 2764"/>
              <a:gd name="T101" fmla="*/ 1192665 h 2764"/>
              <a:gd name="T102" fmla="*/ 646871 w 2764"/>
              <a:gd name="T103" fmla="*/ 1282555 h 2764"/>
              <a:gd name="T104" fmla="*/ 557064 w 2764"/>
              <a:gd name="T105" fmla="*/ 1192665 h 2764"/>
              <a:gd name="T106" fmla="*/ 646871 w 2764"/>
              <a:gd name="T107" fmla="*/ 1103427 h 2764"/>
              <a:gd name="T108" fmla="*/ 1142761 w 2764"/>
              <a:gd name="T109" fmla="*/ 1103427 h 2764"/>
              <a:gd name="T110" fmla="*/ 1232568 w 2764"/>
              <a:gd name="T111" fmla="*/ 1193317 h 2764"/>
              <a:gd name="T112" fmla="*/ 1142761 w 2764"/>
              <a:gd name="T113" fmla="*/ 1282555 h 2764"/>
              <a:gd name="T114" fmla="*/ 1053605 w 2764"/>
              <a:gd name="T115" fmla="*/ 1193317 h 2764"/>
              <a:gd name="T116" fmla="*/ 1142761 w 2764"/>
              <a:gd name="T117" fmla="*/ 1103427 h 276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64" h="2764">
                <a:moveTo>
                  <a:pt x="1382" y="2764"/>
                </a:moveTo>
                <a:cubicBezTo>
                  <a:pt x="619" y="2764"/>
                  <a:pt x="0" y="2145"/>
                  <a:pt x="0" y="1382"/>
                </a:cubicBezTo>
                <a:cubicBezTo>
                  <a:pt x="0" y="619"/>
                  <a:pt x="619" y="0"/>
                  <a:pt x="1382" y="0"/>
                </a:cubicBezTo>
                <a:cubicBezTo>
                  <a:pt x="2145" y="0"/>
                  <a:pt x="2764" y="619"/>
                  <a:pt x="2764" y="1382"/>
                </a:cubicBezTo>
                <a:cubicBezTo>
                  <a:pt x="2764" y="2145"/>
                  <a:pt x="2145" y="2764"/>
                  <a:pt x="1382" y="2764"/>
                </a:cubicBezTo>
                <a:close/>
                <a:moveTo>
                  <a:pt x="1247" y="170"/>
                </a:moveTo>
                <a:cubicBezTo>
                  <a:pt x="1193" y="170"/>
                  <a:pt x="1150" y="214"/>
                  <a:pt x="1150" y="267"/>
                </a:cubicBezTo>
                <a:cubicBezTo>
                  <a:pt x="1150" y="321"/>
                  <a:pt x="1193" y="365"/>
                  <a:pt x="1247" y="365"/>
                </a:cubicBezTo>
                <a:cubicBezTo>
                  <a:pt x="1301" y="365"/>
                  <a:pt x="1345" y="321"/>
                  <a:pt x="1345" y="267"/>
                </a:cubicBezTo>
                <a:cubicBezTo>
                  <a:pt x="1345" y="214"/>
                  <a:pt x="1301" y="170"/>
                  <a:pt x="1247" y="170"/>
                </a:cubicBezTo>
                <a:close/>
                <a:moveTo>
                  <a:pt x="1506" y="170"/>
                </a:moveTo>
                <a:cubicBezTo>
                  <a:pt x="1452" y="170"/>
                  <a:pt x="1409" y="214"/>
                  <a:pt x="1409" y="267"/>
                </a:cubicBezTo>
                <a:cubicBezTo>
                  <a:pt x="1409" y="321"/>
                  <a:pt x="1452" y="365"/>
                  <a:pt x="1506" y="365"/>
                </a:cubicBezTo>
                <a:cubicBezTo>
                  <a:pt x="1560" y="365"/>
                  <a:pt x="1603" y="321"/>
                  <a:pt x="1603" y="267"/>
                </a:cubicBezTo>
                <a:cubicBezTo>
                  <a:pt x="1603" y="214"/>
                  <a:pt x="1560" y="170"/>
                  <a:pt x="1506" y="170"/>
                </a:cubicBezTo>
                <a:close/>
                <a:moveTo>
                  <a:pt x="2098" y="699"/>
                </a:moveTo>
                <a:cubicBezTo>
                  <a:pt x="2098" y="541"/>
                  <a:pt x="1944" y="382"/>
                  <a:pt x="1763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990" y="382"/>
                  <a:pt x="990" y="382"/>
                  <a:pt x="990" y="382"/>
                </a:cubicBezTo>
                <a:cubicBezTo>
                  <a:pt x="809" y="382"/>
                  <a:pt x="655" y="541"/>
                  <a:pt x="655" y="699"/>
                </a:cubicBezTo>
                <a:cubicBezTo>
                  <a:pt x="655" y="1834"/>
                  <a:pt x="655" y="1834"/>
                  <a:pt x="655" y="1834"/>
                </a:cubicBezTo>
                <a:cubicBezTo>
                  <a:pt x="655" y="1987"/>
                  <a:pt x="796" y="2113"/>
                  <a:pt x="916" y="2132"/>
                </a:cubicBezTo>
                <a:cubicBezTo>
                  <a:pt x="680" y="2442"/>
                  <a:pt x="680" y="2442"/>
                  <a:pt x="680" y="2442"/>
                </a:cubicBezTo>
                <a:cubicBezTo>
                  <a:pt x="891" y="2442"/>
                  <a:pt x="891" y="2442"/>
                  <a:pt x="891" y="2442"/>
                </a:cubicBezTo>
                <a:cubicBezTo>
                  <a:pt x="1022" y="2275"/>
                  <a:pt x="1022" y="2275"/>
                  <a:pt x="1022" y="2275"/>
                </a:cubicBezTo>
                <a:cubicBezTo>
                  <a:pt x="1731" y="2275"/>
                  <a:pt x="1731" y="2275"/>
                  <a:pt x="1731" y="2275"/>
                </a:cubicBezTo>
                <a:cubicBezTo>
                  <a:pt x="1862" y="2442"/>
                  <a:pt x="1862" y="2442"/>
                  <a:pt x="1862" y="2442"/>
                </a:cubicBezTo>
                <a:cubicBezTo>
                  <a:pt x="2074" y="2442"/>
                  <a:pt x="2074" y="2442"/>
                  <a:pt x="2074" y="2442"/>
                </a:cubicBezTo>
                <a:cubicBezTo>
                  <a:pt x="1837" y="2132"/>
                  <a:pt x="1837" y="2132"/>
                  <a:pt x="1837" y="2132"/>
                </a:cubicBezTo>
                <a:cubicBezTo>
                  <a:pt x="1957" y="2113"/>
                  <a:pt x="2098" y="1987"/>
                  <a:pt x="2098" y="1834"/>
                </a:cubicBezTo>
                <a:lnTo>
                  <a:pt x="2098" y="699"/>
                </a:lnTo>
                <a:close/>
                <a:moveTo>
                  <a:pt x="1753" y="1220"/>
                </a:moveTo>
                <a:cubicBezTo>
                  <a:pt x="1000" y="1220"/>
                  <a:pt x="1000" y="1220"/>
                  <a:pt x="1000" y="1220"/>
                </a:cubicBezTo>
                <a:cubicBezTo>
                  <a:pt x="914" y="1220"/>
                  <a:pt x="822" y="1182"/>
                  <a:pt x="823" y="1084"/>
                </a:cubicBezTo>
                <a:cubicBezTo>
                  <a:pt x="823" y="883"/>
                  <a:pt x="823" y="883"/>
                  <a:pt x="823" y="883"/>
                </a:cubicBezTo>
                <a:cubicBezTo>
                  <a:pt x="823" y="799"/>
                  <a:pt x="898" y="721"/>
                  <a:pt x="1000" y="721"/>
                </a:cubicBezTo>
                <a:cubicBezTo>
                  <a:pt x="1753" y="721"/>
                  <a:pt x="1753" y="721"/>
                  <a:pt x="1753" y="721"/>
                </a:cubicBezTo>
                <a:cubicBezTo>
                  <a:pt x="1855" y="721"/>
                  <a:pt x="1930" y="799"/>
                  <a:pt x="1930" y="883"/>
                </a:cubicBezTo>
                <a:cubicBezTo>
                  <a:pt x="1930" y="1084"/>
                  <a:pt x="1930" y="1084"/>
                  <a:pt x="1930" y="1084"/>
                </a:cubicBezTo>
                <a:cubicBezTo>
                  <a:pt x="1931" y="1182"/>
                  <a:pt x="1839" y="1220"/>
                  <a:pt x="1753" y="1220"/>
                </a:cubicBezTo>
                <a:close/>
                <a:moveTo>
                  <a:pt x="1556" y="612"/>
                </a:moveTo>
                <a:cubicBezTo>
                  <a:pt x="1197" y="612"/>
                  <a:pt x="1197" y="612"/>
                  <a:pt x="1197" y="612"/>
                </a:cubicBezTo>
                <a:cubicBezTo>
                  <a:pt x="1163" y="612"/>
                  <a:pt x="1136" y="593"/>
                  <a:pt x="1136" y="571"/>
                </a:cubicBezTo>
                <a:cubicBezTo>
                  <a:pt x="1136" y="501"/>
                  <a:pt x="1136" y="501"/>
                  <a:pt x="1136" y="501"/>
                </a:cubicBezTo>
                <a:cubicBezTo>
                  <a:pt x="1136" y="479"/>
                  <a:pt x="1164" y="497"/>
                  <a:pt x="1197" y="497"/>
                </a:cubicBezTo>
                <a:cubicBezTo>
                  <a:pt x="1556" y="497"/>
                  <a:pt x="1556" y="497"/>
                  <a:pt x="1556" y="497"/>
                </a:cubicBezTo>
                <a:cubicBezTo>
                  <a:pt x="1589" y="497"/>
                  <a:pt x="1617" y="516"/>
                  <a:pt x="1617" y="538"/>
                </a:cubicBezTo>
                <a:cubicBezTo>
                  <a:pt x="1617" y="571"/>
                  <a:pt x="1617" y="571"/>
                  <a:pt x="1617" y="571"/>
                </a:cubicBezTo>
                <a:cubicBezTo>
                  <a:pt x="1617" y="593"/>
                  <a:pt x="1590" y="612"/>
                  <a:pt x="1556" y="612"/>
                </a:cubicBezTo>
                <a:close/>
                <a:moveTo>
                  <a:pt x="994" y="1694"/>
                </a:moveTo>
                <a:cubicBezTo>
                  <a:pt x="1070" y="1694"/>
                  <a:pt x="1131" y="1755"/>
                  <a:pt x="1131" y="1831"/>
                </a:cubicBezTo>
                <a:cubicBezTo>
                  <a:pt x="1131" y="1907"/>
                  <a:pt x="1070" y="1969"/>
                  <a:pt x="994" y="1969"/>
                </a:cubicBezTo>
                <a:cubicBezTo>
                  <a:pt x="918" y="1969"/>
                  <a:pt x="856" y="1907"/>
                  <a:pt x="856" y="1831"/>
                </a:cubicBezTo>
                <a:cubicBezTo>
                  <a:pt x="856" y="1755"/>
                  <a:pt x="918" y="1694"/>
                  <a:pt x="994" y="1694"/>
                </a:cubicBezTo>
                <a:close/>
                <a:moveTo>
                  <a:pt x="1756" y="1694"/>
                </a:moveTo>
                <a:cubicBezTo>
                  <a:pt x="1832" y="1694"/>
                  <a:pt x="1894" y="1755"/>
                  <a:pt x="1894" y="1832"/>
                </a:cubicBezTo>
                <a:cubicBezTo>
                  <a:pt x="1894" y="1907"/>
                  <a:pt x="1832" y="1969"/>
                  <a:pt x="1756" y="1969"/>
                </a:cubicBezTo>
                <a:cubicBezTo>
                  <a:pt x="1680" y="1969"/>
                  <a:pt x="1619" y="1907"/>
                  <a:pt x="1619" y="1832"/>
                </a:cubicBezTo>
                <a:cubicBezTo>
                  <a:pt x="1619" y="1755"/>
                  <a:pt x="1680" y="1694"/>
                  <a:pt x="1756" y="16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100" b="1" kern="1200" dirty="0">
          <a:solidFill>
            <a:schemeClr val="tx1"/>
          </a:solidFill>
          <a:latin typeface="+mj-lt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1400" kern="1200" baseline="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2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1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000" kern="1200" dirty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2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7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1.png"/><Relationship Id="rId3" Type="http://schemas.openxmlformats.org/officeDocument/2006/relationships/image" Target="../media/image70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0.png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3" Type="http://schemas.openxmlformats.org/officeDocument/2006/relationships/notesSlide" Target="../notesSlides/notesSlide5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jpeg"/><Relationship Id="rId2" Type="http://schemas.openxmlformats.org/officeDocument/2006/relationships/image" Target="../media/image5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4.jpeg"/><Relationship Id="rId4" Type="http://schemas.openxmlformats.org/officeDocument/2006/relationships/image" Target="../media/image16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5.wmf"/><Relationship Id="rId12" Type="http://schemas.openxmlformats.org/officeDocument/2006/relationships/notesSlide" Target="../notesSlides/notesSlide6.xml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5.xml"/><Relationship Id="rId1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Relationship Id="rId3" Type="http://schemas.openxmlformats.org/officeDocument/2006/relationships/image" Target="../media/image10.png"/><Relationship Id="rId2" Type="http://schemas.openxmlformats.org/officeDocument/2006/relationships/image" Target="../media/image5.wmf"/><Relationship Id="rId11" Type="http://schemas.openxmlformats.org/officeDocument/2006/relationships/notesSlide" Target="../notesSlides/notesSlide7.xml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1624036"/>
            <a:ext cx="12192000" cy="2976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支持向量机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upport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ector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achine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6" name="等腰三角形 115"/>
          <p:cNvSpPr/>
          <p:nvPr/>
        </p:nvSpPr>
        <p:spPr>
          <a:xfrm flipV="1">
            <a:off x="5939807" y="4600379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1" y="282452"/>
            <a:ext cx="2288112" cy="686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2375" y="5377815"/>
            <a:ext cx="4490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高桐、高越、高觊、欧阳天雄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文本框 1"/>
          <p:cNvSpPr txBox="1"/>
          <p:nvPr/>
        </p:nvSpPr>
        <p:spPr>
          <a:xfrm>
            <a:off x="916305" y="1085215"/>
            <a:ext cx="988885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只要求解出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的表达式即可写为如下形式：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不易求解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----引入 SMO 算法</a:t>
            </a:r>
            <a:endParaRPr lang="en-US" altLang="zh-CN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5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60" y="2279015"/>
            <a:ext cx="4995545" cy="2299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6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126045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buFont typeface="Wingdings" panose="05000000000000000000" charset="0"/>
              <a:buNone/>
            </a:pPr>
            <a:endParaRPr lang="en-US" altLang="zh-CN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SMO 的基本思路是先固定α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之外的所有参数，然后求αi上的极值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但是，                              ，只固定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后可以求出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α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 </a:t>
            </a:r>
            <a:endParaRPr lang="en-US" altLang="zh-CN" sz="2800" baseline="-25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于是， SMO 每次选择两个变量αi和αj，并固定其他参数。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————————————————————————————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循环直到收敛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1.选取一对需更新的变量αi和 αj;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2.固定αi和 αj 以外的参数，求解式获得更新后的αi和 αj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2893"/>
          <a:stretch>
            <a:fillRect/>
          </a:stretch>
        </p:blipFill>
        <p:spPr>
          <a:xfrm>
            <a:off x="2423160" y="2228215"/>
            <a:ext cx="2796540" cy="72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7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如何选取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αi,j?   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	使选取的两变量所对应样本之间的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最大 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	KKT 条件违背的程度越大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， 更新越大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SMO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固定其他参数后，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带入，得到关于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单变量二次规划问题，有闭式解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上下箭头 4"/>
          <p:cNvSpPr/>
          <p:nvPr/>
        </p:nvSpPr>
        <p:spPr>
          <a:xfrm>
            <a:off x="4679315" y="1945640"/>
            <a:ext cx="251460" cy="5162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560" y="3083560"/>
            <a:ext cx="6746875" cy="2702560"/>
          </a:xfrm>
          <a:prstGeom prst="rect">
            <a:avLst/>
          </a:prstGeom>
          <a:ln w="0">
            <a:solidFill>
              <a:schemeClr val="accent1"/>
            </a:solidFill>
            <a:prstDash val="sysDash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53170"/>
          <a:stretch>
            <a:fillRect/>
          </a:stretch>
        </p:blipFill>
        <p:spPr>
          <a:xfrm>
            <a:off x="1135380" y="4707890"/>
            <a:ext cx="2870835" cy="1078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8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α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求解完后，带入可得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呢？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刚刚被约掉了啊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对任意支持向量， 都有：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更鲁棒的方式：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95" y="2139950"/>
            <a:ext cx="6096635" cy="1827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4421505"/>
            <a:ext cx="6142355" cy="1820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附：对偶关系、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对偶关系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为什么对偶关系是等价的？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拉格朗日乘子法与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KKT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为什么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KKT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条件是可行的？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对偶问题（</a:t>
            </a:r>
            <a:r>
              <a:rPr lang="en-US" altLang="zh-CN" sz="3200">
                <a:sym typeface="+mn-ea"/>
              </a:rPr>
              <a:t>1/2</a:t>
            </a:r>
            <a:r>
              <a:rPr sz="3200">
                <a:sym typeface="+mn-ea"/>
              </a:rPr>
              <a:t>）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问题为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对应的拉格朗日函数为：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满足约束条件的情况下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7295" y="1667510"/>
            <a:ext cx="1607820" cy="765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10" y="1676400"/>
            <a:ext cx="1632585" cy="62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90" y="2433320"/>
            <a:ext cx="1576705" cy="631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370" y="1700530"/>
            <a:ext cx="822960" cy="598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295" y="3590925"/>
            <a:ext cx="7463790" cy="77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05" y="5139690"/>
            <a:ext cx="4241165" cy="91313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512435" y="5351780"/>
            <a:ext cx="694690" cy="341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694805" y="5139690"/>
            <a:ext cx="5125720" cy="782320"/>
            <a:chOff x="10680" y="7934"/>
            <a:chExt cx="8072" cy="123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680" y="7960"/>
              <a:ext cx="2532" cy="120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rcRect l="30956" t="-5969"/>
            <a:stretch>
              <a:fillRect/>
            </a:stretch>
          </p:blipFill>
          <p:spPr>
            <a:xfrm>
              <a:off x="13212" y="7934"/>
              <a:ext cx="5540" cy="123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8302625" y="5974080"/>
            <a:ext cx="2191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极小极大问题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对偶问题（</a:t>
            </a:r>
            <a:r>
              <a:rPr lang="en-US" altLang="zh-CN" sz="3200">
                <a:sym typeface="+mn-ea"/>
              </a:rPr>
              <a:t>2/2</a:t>
            </a:r>
            <a:r>
              <a:rPr sz="3200">
                <a:sym typeface="+mn-ea"/>
              </a:rPr>
              <a:t>）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对偶问题的形式为：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对偶问题与原问题的关系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813560"/>
            <a:ext cx="7225030" cy="9182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434830" y="1903095"/>
            <a:ext cx="2191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极大极小</a:t>
            </a:r>
            <a:r>
              <a:rPr lang="zh-CN" altLang="en-US" sz="2400" b="1">
                <a:solidFill>
                  <a:srgbClr val="C00000"/>
                </a:solidFill>
              </a:rPr>
              <a:t>问题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3492500"/>
            <a:ext cx="10798810" cy="8369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13432" r="13775"/>
          <a:stretch>
            <a:fillRect/>
          </a:stretch>
        </p:blipFill>
        <p:spPr>
          <a:xfrm>
            <a:off x="3696335" y="4918710"/>
            <a:ext cx="4979670" cy="958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305" y="4277360"/>
            <a:ext cx="427799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</a:rPr>
              <a:t>对偶</a:t>
            </a:r>
            <a:r>
              <a:rPr lang="zh-CN" altLang="en-US" sz="2400" b="1">
                <a:solidFill>
                  <a:srgbClr val="C00000"/>
                </a:solidFill>
              </a:rPr>
              <a:t>问题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3665" y="4277360"/>
            <a:ext cx="373570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</a:rPr>
              <a:t>原问题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0585" y="4260215"/>
            <a:ext cx="432498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439025" y="4260215"/>
            <a:ext cx="432498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283960" y="5877560"/>
            <a:ext cx="1155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=</a:t>
            </a:r>
            <a:endParaRPr lang="en-US" altLang="zh-CN" sz="3200"/>
          </a:p>
        </p:txBody>
      </p:sp>
      <p:sp>
        <p:nvSpPr>
          <p:cNvPr id="11" name="文本框 10"/>
          <p:cNvSpPr txBox="1"/>
          <p:nvPr/>
        </p:nvSpPr>
        <p:spPr>
          <a:xfrm>
            <a:off x="9108440" y="5055870"/>
            <a:ext cx="23609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弱对偶性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08440" y="5781675"/>
            <a:ext cx="236093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强</a:t>
            </a:r>
            <a:r>
              <a:rPr lang="zh-CN" altLang="en-US" sz="2400" b="1">
                <a:solidFill>
                  <a:schemeClr val="tx1"/>
                </a:solidFill>
              </a:rPr>
              <a:t>对偶性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735" y="2653665"/>
            <a:ext cx="8304530" cy="35147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1/7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65544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等式约束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8"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约束条件：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无约束条件：极值点在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x,y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偏导为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35" y="1824355"/>
            <a:ext cx="3489960" cy="101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165" y="1824355"/>
            <a:ext cx="2169160" cy="82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</a:t>
            </a:r>
            <a:r>
              <a:rPr sz="3200">
                <a:sym typeface="+mn-ea"/>
              </a:rPr>
              <a:t>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en-US" altLang="zh-CN" sz="3200">
                <a:sym typeface="+mn-ea"/>
              </a:rPr>
              <a:t>/7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113091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等式约束条件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                                        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f(x)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优化目标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                                         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g(x)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等式约束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=0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极值点位于等高线与约束条件相切处， 梯度共线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2845" y="1591945"/>
            <a:ext cx="5612130" cy="3282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380" y="5271770"/>
            <a:ext cx="3123565" cy="648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380" y="5962015"/>
            <a:ext cx="1889760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3</a:t>
            </a:r>
            <a:r>
              <a:rPr lang="en-US" altLang="zh-CN" sz="3200">
                <a:sym typeface="+mn-ea"/>
              </a:rPr>
              <a:t>/7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如何建立数学公式呢，拉格朗日乘子法说：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求偏导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λ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求偏导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正好就是我们想要找到的点了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0830" y="1753235"/>
            <a:ext cx="4127500" cy="60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2849880"/>
            <a:ext cx="3830320" cy="66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90" y="4199255"/>
            <a:ext cx="1666875" cy="621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01" y="418383"/>
            <a:ext cx="3188423" cy="442595"/>
          </a:xfrm>
        </p:spPr>
        <p:txBody>
          <a:bodyPr/>
          <a:lstStyle/>
          <a:p>
            <a:r>
              <a:rPr sz="3200" dirty="0"/>
              <a:t>目标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特征空间中令特征间隔最大的划分超平面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00095" y="1623695"/>
            <a:ext cx="5120640" cy="3610610"/>
            <a:chOff x="1443" y="3656"/>
            <a:chExt cx="8064" cy="5686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443" y="3656"/>
              <a:ext cx="8065" cy="568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818" y="3656"/>
              <a:ext cx="24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C00000"/>
                  </a:solidFill>
                </a:rPr>
                <a:t>最优</a:t>
              </a:r>
              <a:endParaRPr lang="zh-CN" altLang="en-US" sz="280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16305" y="5168900"/>
            <a:ext cx="815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/>
              <a:t>SVM</a:t>
            </a:r>
            <a:r>
              <a:rPr lang="zh-CN" altLang="en-US" sz="2800"/>
              <a:t>目标：对超</a:t>
            </a:r>
            <a:r>
              <a:rPr lang="zh-CN" altLang="en-US" sz="2800"/>
              <a:t>平面进行建模，并完成求解</a:t>
            </a:r>
            <a:endParaRPr lang="zh-CN" altLang="en-US" sz="280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5086985" y="2207260"/>
            <a:ext cx="1896110" cy="18675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5060" y="1806575"/>
            <a:ext cx="6544310" cy="418274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4</a:t>
            </a:r>
            <a:r>
              <a:rPr lang="en-US" altLang="zh-CN" sz="3200">
                <a:sym typeface="+mn-ea"/>
              </a:rPr>
              <a:t>/6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等式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约束条件</a:t>
            </a: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当只有一个不等式起作用时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，问题不变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最小点还是在切线处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16516"/>
          <a:stretch>
            <a:fillRect/>
          </a:stretch>
        </p:blipFill>
        <p:spPr>
          <a:xfrm>
            <a:off x="6454775" y="1292860"/>
            <a:ext cx="5678170" cy="47097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5</a:t>
            </a:r>
            <a:r>
              <a:rPr lang="en-US" altLang="zh-CN" sz="3200">
                <a:sym typeface="+mn-ea"/>
              </a:rPr>
              <a:t>/6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3107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等式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约束条件</a:t>
            </a: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当有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不等式起作用时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解一定满足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KKT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3635375"/>
            <a:ext cx="5538470" cy="19926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29115" y="5156835"/>
            <a:ext cx="2703830" cy="664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30090" y="4982845"/>
            <a:ext cx="93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C00000"/>
                </a:solidFill>
              </a:rPr>
              <a:t>?</a:t>
            </a:r>
            <a:endParaRPr lang="en-US" altLang="zh-CN" sz="36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拉格朗日乘子法与</a:t>
            </a:r>
            <a:r>
              <a:rPr lang="en-US" altLang="zh-CN" sz="3200">
                <a:sym typeface="+mn-ea"/>
              </a:rPr>
              <a:t>KKT</a:t>
            </a:r>
            <a:r>
              <a:rPr sz="3200">
                <a:sym typeface="+mn-ea"/>
              </a:rPr>
              <a:t>条件</a:t>
            </a:r>
            <a:r>
              <a:rPr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6</a:t>
            </a:r>
            <a:r>
              <a:rPr lang="en-US" altLang="zh-CN" sz="3200">
                <a:sym typeface="+mn-ea"/>
              </a:rPr>
              <a:t>/6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等式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约束条件</a:t>
            </a: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在极值点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g1(x) =0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g2(x) =0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g3(x) &lt;0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29115" y="5156835"/>
            <a:ext cx="2703830" cy="664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1296035"/>
            <a:ext cx="6179185" cy="4704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4610100"/>
            <a:ext cx="5140325" cy="54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软间隔（</a:t>
            </a:r>
            <a:r>
              <a:rPr lang="en-US" altLang="zh-CN" sz="3200">
                <a:sym typeface="+mn-ea"/>
              </a:rPr>
              <a:t>1/4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如果样本存在噪声，本身就不可分，怎么办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30" y="1725295"/>
            <a:ext cx="5946775" cy="403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软间隔（</a:t>
            </a:r>
            <a:r>
              <a:rPr lang="en-US" altLang="zh-CN" sz="3200">
                <a:sym typeface="+mn-ea"/>
              </a:rPr>
              <a:t>2</a:t>
            </a:r>
            <a:r>
              <a:rPr lang="en-US" altLang="zh-CN" sz="3200">
                <a:sym typeface="+mn-ea"/>
              </a:rPr>
              <a:t>/4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引入松弛变量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 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（每一个样本都有一个松弛变量）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795" y="1737995"/>
            <a:ext cx="4180205" cy="1447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737995"/>
            <a:ext cx="5190490" cy="17005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3185795"/>
            <a:ext cx="5041900" cy="3424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4347210"/>
            <a:ext cx="4784090" cy="15468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软间隔（</a:t>
            </a:r>
            <a:r>
              <a:rPr lang="en-US" altLang="zh-CN" sz="3200">
                <a:sym typeface="+mn-ea"/>
              </a:rPr>
              <a:t>3</a:t>
            </a:r>
            <a:r>
              <a:rPr lang="en-US" altLang="zh-CN" sz="3200">
                <a:sym typeface="+mn-ea"/>
              </a:rPr>
              <a:t>/4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ξ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是超参，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无穷大表示所有样本都需要准确分类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0/1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损失函数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15" y="4192905"/>
            <a:ext cx="5983605" cy="1855470"/>
          </a:xfrm>
          <a:prstGeom prst="rect">
            <a:avLst/>
          </a:prstGeom>
        </p:spPr>
      </p:pic>
      <p:sp>
        <p:nvSpPr>
          <p:cNvPr id="9" name="左右箭头 8"/>
          <p:cNvSpPr/>
          <p:nvPr/>
        </p:nvSpPr>
        <p:spPr>
          <a:xfrm>
            <a:off x="4745990" y="4704715"/>
            <a:ext cx="1607185" cy="3390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39615" y="5177790"/>
            <a:ext cx="202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替代方案</a:t>
            </a:r>
            <a:endParaRPr lang="zh-CN" altLang="en-US" sz="2400" b="1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495" y="1574165"/>
            <a:ext cx="6635115" cy="12687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290" y="1574165"/>
            <a:ext cx="418020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软间隔（</a:t>
            </a:r>
            <a:r>
              <a:rPr lang="en-US" altLang="zh-CN" sz="3200">
                <a:sym typeface="+mn-ea"/>
              </a:rPr>
              <a:t>4/4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3107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拉格朗日乘子法，（注意哪些是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，哪些是拉格朗日乘子）</a:t>
            </a:r>
            <a:endParaRPr lang="zh-CN" altLang="en-US" sz="2800"/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579245" y="2727325"/>
            <a:ext cx="9033510" cy="2489200"/>
            <a:chOff x="3214" y="5910"/>
            <a:chExt cx="14226" cy="392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4" y="5910"/>
              <a:ext cx="14227" cy="3920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4211" y="7339"/>
              <a:ext cx="51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848" y="7339"/>
              <a:ext cx="51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860" y="7339"/>
              <a:ext cx="51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1494155"/>
            <a:ext cx="9990455" cy="38696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核函数（</a:t>
            </a:r>
            <a:r>
              <a:rPr lang="en-US" altLang="zh-CN" sz="3200">
                <a:sym typeface="+mn-ea"/>
              </a:rPr>
              <a:t>1/5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如果样本分布连允许一定程度出错都不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可分，怎么办？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如果原始空间是有限维， 即属性数有限，那么一定存在一个高维特征空间使样本可分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文本框 1"/>
          <p:cNvSpPr txBox="1"/>
          <p:nvPr/>
        </p:nvSpPr>
        <p:spPr>
          <a:xfrm>
            <a:off x="916305" y="1085215"/>
            <a:ext cx="1055306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模型表示为：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建模公式为：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其对偶问题是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904875"/>
            <a:ext cx="4270375" cy="10490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核函数（</a:t>
            </a:r>
            <a:r>
              <a:rPr lang="en-US" altLang="zh-CN" sz="3200">
                <a:sym typeface="+mn-ea"/>
              </a:rPr>
              <a:t>2/5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655" y="2045970"/>
            <a:ext cx="8060690" cy="1845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4175760"/>
            <a:ext cx="7731125" cy="1329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12100"/>
          <a:stretch>
            <a:fillRect/>
          </a:stretch>
        </p:blipFill>
        <p:spPr>
          <a:xfrm>
            <a:off x="5503545" y="5367655"/>
            <a:ext cx="3978910" cy="14992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16060" y="4321175"/>
            <a:ext cx="2035175" cy="766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核函数（</a:t>
            </a:r>
            <a:r>
              <a:rPr lang="en-US" altLang="zh-CN" sz="3200">
                <a:sym typeface="+mn-ea"/>
              </a:rPr>
              <a:t>3/5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设想一个函数能够表示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的内积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则对偶问题重写为：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220" y="1651000"/>
            <a:ext cx="8417560" cy="1141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95" y="3362325"/>
            <a:ext cx="6258560" cy="2879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15414"/>
          <a:stretch>
            <a:fillRect/>
          </a:stretch>
        </p:blipFill>
        <p:spPr>
          <a:xfrm>
            <a:off x="6294120" y="1237615"/>
            <a:ext cx="5821680" cy="38506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5067300" cy="442595"/>
          </a:xfrm>
        </p:spPr>
        <p:txBody>
          <a:bodyPr wrap="square"/>
          <a:lstStyle/>
          <a:p>
            <a:r>
              <a:rPr sz="3200" dirty="0"/>
              <a:t>对超平面的数学建模（</a:t>
            </a:r>
            <a:r>
              <a:rPr lang="en-US" altLang="zh-CN" sz="3200" dirty="0"/>
              <a:t>1/3</a:t>
            </a:r>
            <a:r>
              <a:rPr sz="3200" dirty="0"/>
              <a:t>）</a:t>
            </a:r>
            <a:endParaRPr sz="3200" dirty="0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4544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4544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1"/>
          <p:cNvSpPr txBox="1"/>
          <p:nvPr/>
        </p:nvSpPr>
        <p:spPr>
          <a:xfrm>
            <a:off x="890905" y="1071880"/>
            <a:ext cx="11069955" cy="5908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空间中平面的表达式：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800" baseline="3000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+ b = 0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对于一个准确率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的超平面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若 y</a:t>
            </a:r>
            <a:r>
              <a:rPr lang="zh-CN" altLang="en-US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= +1 ，有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800" baseline="3000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+b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≥1 ;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若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28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，有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800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≤-1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建模问题： 在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yi(w</a:t>
            </a:r>
            <a:r>
              <a:rPr lang="zh-CN" altLang="en-US" sz="2800" baseline="30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+b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)≥1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情况下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，寻找  参数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使超平面到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距离最大 </a:t>
            </a: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408420" y="3649980"/>
            <a:ext cx="45720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48650" y="1218565"/>
            <a:ext cx="1732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等号成立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29215" y="3550920"/>
            <a:ext cx="1732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等号成立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1565275" y="3306445"/>
            <a:ext cx="213995" cy="93789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核函数（</a:t>
            </a:r>
            <a:r>
              <a:rPr lang="en-US" altLang="zh-CN" sz="3200">
                <a:sym typeface="+mn-ea"/>
              </a:rPr>
              <a:t>4/5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5200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一定存在合适的核函数吗？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60000"/>
              </a:lnSpc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 令 X 为输入空间， κ() 是定义在 X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X 上的对称函数，则 κ 是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当且仅当对于任意数据 D = {X1， x2， ...xm}，"核矩阵" (kernel matrix) K 总是半正定的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对于一个半正定核矩阵，总能找到一个与之对应的映射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φ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4465" y="3233420"/>
            <a:ext cx="7826375" cy="224536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半正定矩阵(PSD)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———————————————————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给定一个大小为n×n 的实对称矩阵 A ，若对于任意长度为 n 的非零向量 X，有 X</a:t>
            </a:r>
            <a:r>
              <a:rPr lang="zh-CN" altLang="en-US" sz="2800" baseline="30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AX≥0 恒成立，则矩阵 A 是一个半正定矩阵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核函数（</a:t>
            </a:r>
            <a:r>
              <a:rPr lang="en-US" altLang="zh-CN" sz="3200">
                <a:sym typeface="+mn-ea"/>
              </a:rPr>
              <a:t>5/5</a:t>
            </a:r>
            <a:r>
              <a:rPr sz="3200">
                <a:sym typeface="+mn-ea"/>
              </a:rPr>
              <a:t>）</a:t>
            </a:r>
            <a:endParaRPr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常用的核函数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816100"/>
            <a:ext cx="10795635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支持向量回归</a:t>
            </a:r>
            <a:r>
              <a:rPr lang="en-US" altLang="zh-CN" sz="3200">
                <a:sym typeface="+mn-ea"/>
              </a:rPr>
              <a:t>SVR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用于回归任务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795145"/>
            <a:ext cx="6096000" cy="428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2287"/>
          <a:stretch>
            <a:fillRect/>
          </a:stretch>
        </p:blipFill>
        <p:spPr>
          <a:xfrm>
            <a:off x="6657975" y="1723390"/>
            <a:ext cx="5669280" cy="4074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2578100"/>
            <a:ext cx="5935345" cy="151511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支持向量回归</a:t>
            </a:r>
            <a:r>
              <a:rPr lang="en-US" altLang="zh-CN" sz="3200">
                <a:sym typeface="+mn-ea"/>
              </a:rPr>
              <a:t>SVR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68514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ε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是间隔带，落入的样本不计算损失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问题为：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其中 C 为正则化常数，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是不敏感损失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8060" t="34436" r="31173"/>
          <a:stretch>
            <a:fillRect/>
          </a:stretch>
        </p:blipFill>
        <p:spPr>
          <a:xfrm>
            <a:off x="916305" y="4551045"/>
            <a:ext cx="5612765" cy="193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支持向量回归</a:t>
            </a:r>
            <a:r>
              <a:rPr lang="en-US" altLang="zh-CN" sz="3200">
                <a:sym typeface="+mn-ea"/>
              </a:rPr>
              <a:t>SVR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引入松弛变量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ζ</a:t>
            </a:r>
            <a:r>
              <a:rPr lang="en-US" altLang="zh-CN" sz="2800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1607185"/>
            <a:ext cx="5723255" cy="1926590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61485" y="1085215"/>
          <a:ext cx="39751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65100" imgH="241300" progId="Equation.KSEE3">
                  <p:embed/>
                </p:oleObj>
              </mc:Choice>
              <mc:Fallback>
                <p:oleObj name="" r:id="rId2" imgW="1651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61485" y="1085215"/>
                        <a:ext cx="39751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" y="3533775"/>
            <a:ext cx="5166995" cy="211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48170" y="1404620"/>
            <a:ext cx="3776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为什么是</a:t>
            </a:r>
            <a:r>
              <a:rPr lang="en-US" altLang="zh-CN" sz="2800">
                <a:solidFill>
                  <a:srgbClr val="C00000"/>
                </a:solidFill>
              </a:rPr>
              <a:t>2</a:t>
            </a:r>
            <a:r>
              <a:rPr lang="zh-CN" altLang="en-US" sz="2800">
                <a:solidFill>
                  <a:srgbClr val="C00000"/>
                </a:solidFill>
              </a:rPr>
              <a:t>个松弛变量？</a:t>
            </a:r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8170" y="2088515"/>
            <a:ext cx="525843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sym typeface="+mn-ea"/>
              </a:rPr>
              <a:t>上界和下界应有不同的松弛程度</a:t>
            </a:r>
            <a:endParaRPr lang="en-US" altLang="zh-CN" sz="2800">
              <a:solidFill>
                <a:srgbClr val="C00000"/>
              </a:solidFill>
              <a:sym typeface="+mn-ea"/>
            </a:endParaRPr>
          </a:p>
          <a:p>
            <a:endParaRPr lang="zh-CN" altLang="en-US" sz="2800">
              <a:solidFill>
                <a:srgbClr val="C00000"/>
              </a:solidFill>
              <a:sym typeface="+mn-ea"/>
            </a:endParaRPr>
          </a:p>
          <a:p>
            <a:endParaRPr lang="zh-CN" altLang="en-US" sz="2800">
              <a:solidFill>
                <a:srgbClr val="C00000"/>
              </a:solidFill>
              <a:sym typeface="+mn-ea"/>
            </a:endParaRPr>
          </a:p>
          <a:p>
            <a:endParaRPr lang="zh-CN" altLang="en-US" sz="2800">
              <a:solidFill>
                <a:srgbClr val="C00000"/>
              </a:solidFill>
              <a:sym typeface="+mn-ea"/>
            </a:endParaRPr>
          </a:p>
          <a:p>
            <a:endParaRPr lang="zh-CN" altLang="en-US" sz="280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支持向量回归</a:t>
            </a:r>
            <a:r>
              <a:rPr lang="en-US" altLang="zh-CN" sz="3200">
                <a:sym typeface="+mn-ea"/>
              </a:rPr>
              <a:t>SVR</a:t>
            </a:r>
            <a:endParaRPr lang="en-US" altLang="zh-CN" sz="3200">
              <a:sym typeface="+mn-ea"/>
            </a:endParaRPr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1055306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求解：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拉格朗日乘子法，偏导为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kkt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解得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795" y="2101215"/>
            <a:ext cx="8067040" cy="279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286000"/>
            <a:ext cx="12192000" cy="280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125" b="1" dirty="0"/>
              <a:t>THANK YOU </a:t>
            </a:r>
            <a:endParaRPr lang="en-US" altLang="zh-CN" sz="4125" b="1" dirty="0"/>
          </a:p>
        </p:txBody>
      </p:sp>
      <p:sp>
        <p:nvSpPr>
          <p:cNvPr id="8" name="等腰三角形 7"/>
          <p:cNvSpPr/>
          <p:nvPr/>
        </p:nvSpPr>
        <p:spPr>
          <a:xfrm>
            <a:off x="5939807" y="2098347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80"/>
          </a:p>
        </p:txBody>
      </p:sp>
      <p:sp>
        <p:nvSpPr>
          <p:cNvPr id="28" name="矩形 27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6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 smtClean="0"/>
              <a:t>崇尚奉献 追求卓越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r>
              <a:rPr lang="zh-CN" altLang="en-US" dirty="0"/>
              <a:t>第 </a:t>
            </a:r>
            <a:fld id="{75168D04-7926-484C-B90B-2D13ABC6EC67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574040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对超平面的数学建模（</a:t>
            </a:r>
            <a:r>
              <a:rPr lang="en-US" altLang="zh-CN" sz="3200">
                <a:sym typeface="+mn-ea"/>
              </a:rPr>
              <a:t>2</a:t>
            </a:r>
            <a:r>
              <a:rPr lang="en-US" altLang="zh-CN" sz="3200">
                <a:sym typeface="+mn-ea"/>
              </a:rPr>
              <a:t>/3</a:t>
            </a:r>
            <a:r>
              <a:rPr sz="3200">
                <a:sym typeface="+mn-ea"/>
              </a:rPr>
              <a:t>）</a:t>
            </a:r>
            <a:endParaRPr lang="en-US" altLang="zh-CN" sz="3200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r="1855" b="12411"/>
          <a:stretch>
            <a:fillRect/>
          </a:stretch>
        </p:blipFill>
        <p:spPr>
          <a:xfrm>
            <a:off x="988060" y="2811145"/>
            <a:ext cx="4704080" cy="32848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r="1936" b="13474"/>
          <a:stretch>
            <a:fillRect/>
          </a:stretch>
        </p:blipFill>
        <p:spPr>
          <a:xfrm>
            <a:off x="7169785" y="2910205"/>
            <a:ext cx="4470400" cy="30867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88060" y="1377950"/>
            <a:ext cx="5957570" cy="1434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90000"/>
              </a:lnSpc>
            </a:pPr>
            <a:r>
              <a:rPr lang="zh-CN" altLang="en-US" sz="2800"/>
              <a:t>约束条件</a:t>
            </a:r>
            <a:endParaRPr lang="zh-CN" altLang="en-US" sz="2800"/>
          </a:p>
        </p:txBody>
      </p:sp>
      <p:sp>
        <p:nvSpPr>
          <p:cNvPr id="22" name="矩形 21"/>
          <p:cNvSpPr/>
          <p:nvPr/>
        </p:nvSpPr>
        <p:spPr>
          <a:xfrm>
            <a:off x="7727315" y="1377950"/>
            <a:ext cx="3522345" cy="1433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90000"/>
              </a:lnSpc>
            </a:pPr>
            <a:r>
              <a:rPr lang="zh-CN" altLang="en-US" sz="2800"/>
              <a:t>优化目标</a:t>
            </a:r>
            <a:endParaRPr lang="zh-CN" altLang="en-US" sz="28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t="57550"/>
          <a:stretch>
            <a:fillRect/>
          </a:stretch>
        </p:blipFill>
        <p:spPr>
          <a:xfrm>
            <a:off x="1377315" y="1992630"/>
            <a:ext cx="5281930" cy="6534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t="6757" r="61931" b="41699"/>
          <a:stretch>
            <a:fillRect/>
          </a:stretch>
        </p:blipFill>
        <p:spPr>
          <a:xfrm>
            <a:off x="8447405" y="1895475"/>
            <a:ext cx="2082800" cy="847725"/>
          </a:xfrm>
          <a:prstGeom prst="rect">
            <a:avLst/>
          </a:prstGeom>
        </p:spPr>
      </p:pic>
      <p:cxnSp>
        <p:nvCxnSpPr>
          <p:cNvPr id="23" name="曲线连接符 22"/>
          <p:cNvCxnSpPr/>
          <p:nvPr/>
        </p:nvCxnSpPr>
        <p:spPr>
          <a:xfrm>
            <a:off x="3449320" y="3616960"/>
            <a:ext cx="796925" cy="553720"/>
          </a:xfrm>
          <a:prstGeom prst="curvedConnector3">
            <a:avLst>
              <a:gd name="adj1" fmla="val 97290"/>
            </a:avLst>
          </a:prstGeom>
          <a:ln w="50800">
            <a:solidFill>
              <a:srgbClr val="C00000"/>
            </a:solidFill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155430" y="3572510"/>
            <a:ext cx="295275" cy="309880"/>
          </a:xfrm>
          <a:prstGeom prst="ellipse">
            <a:avLst/>
          </a:prstGeom>
          <a:solidFill>
            <a:schemeClr val="bg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825230" y="5097145"/>
            <a:ext cx="295275" cy="309880"/>
          </a:xfrm>
          <a:prstGeom prst="ellipse">
            <a:avLst/>
          </a:prstGeom>
          <a:solidFill>
            <a:schemeClr val="bg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574040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对超平面的数学建模（</a:t>
            </a:r>
            <a:r>
              <a:rPr lang="en-US" altLang="zh-CN" sz="3200">
                <a:sym typeface="+mn-ea"/>
              </a:rPr>
              <a:t>3</a:t>
            </a:r>
            <a:r>
              <a:rPr lang="en-US" altLang="zh-CN" sz="3200">
                <a:sym typeface="+mn-ea"/>
              </a:rPr>
              <a:t>/3</a:t>
            </a:r>
            <a:r>
              <a:rPr sz="3200">
                <a:sym typeface="+mn-ea"/>
              </a:rPr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样本空间中，任意点r 到超平面 (w,b) 的距离可写为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两个异类支持向量到超平面的距离之和为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05045" y="1771650"/>
          <a:ext cx="2110740" cy="1040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901700" imgH="444500" progId="Equation.KSEE3">
                  <p:embed/>
                </p:oleObj>
              </mc:Choice>
              <mc:Fallback>
                <p:oleObj name="" r:id="rId3" imgW="901700" imgH="444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5045" y="1771650"/>
                        <a:ext cx="2110740" cy="1040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99100" y="3371850"/>
          <a:ext cx="1193165" cy="87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5" imgW="571500" imgH="419100" progId="Equation.KSEE3">
                  <p:embed/>
                </p:oleObj>
              </mc:Choice>
              <mc:Fallback>
                <p:oleObj name="" r:id="rId5" imgW="571500" imgH="4191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9100" y="3371850"/>
                        <a:ext cx="1193165" cy="875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415" y="4603115"/>
            <a:ext cx="5471160" cy="164465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12640" y="4740910"/>
          <a:ext cx="945515" cy="72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8" imgW="1215390" imgH="461645" progId="Equation.KSEE3">
                  <p:embed/>
                </p:oleObj>
              </mc:Choice>
              <mc:Fallback>
                <p:oleObj name="" r:id="rId8" imgW="1215390" imgH="461645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12640" y="4740910"/>
                        <a:ext cx="945515" cy="721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rcRect t="5138" r="62146" b="44037"/>
          <a:stretch>
            <a:fillRect/>
          </a:stretch>
        </p:blipFill>
        <p:spPr>
          <a:xfrm>
            <a:off x="5558155" y="4662170"/>
            <a:ext cx="2247265" cy="879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5420" y="1613535"/>
            <a:ext cx="4187190" cy="119888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 rtlCol="0" anchor="t">
            <a:spAutoFit/>
          </a:bodyPr>
          <a:p>
            <a:pPr algn="r"/>
            <a:r>
              <a:rPr lang="zh-CN" altLang="en-US" sz="2400">
                <a:solidFill>
                  <a:schemeClr val="bg1"/>
                </a:solidFill>
              </a:rPr>
              <a:t>到</a:t>
            </a:r>
            <a:r>
              <a:rPr lang="en-US" altLang="zh-CN" sz="2400">
                <a:solidFill>
                  <a:schemeClr val="bg1"/>
                </a:solidFill>
              </a:rPr>
              <a:t>x</a:t>
            </a:r>
            <a:r>
              <a:rPr lang="zh-CN" altLang="en-US" sz="2400">
                <a:solidFill>
                  <a:schemeClr val="bg1"/>
                </a:solidFill>
              </a:rPr>
              <a:t>轴垂直距离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sym typeface="+mn-ea"/>
              </a:rPr>
              <a:t>点到面的距离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= </a:t>
            </a:r>
            <a:r>
              <a:rPr lang="en-US" altLang="zh-CN" sz="2400">
                <a:solidFill>
                  <a:schemeClr val="bg1"/>
                </a:solidFill>
              </a:rPr>
              <a:t>——————</a:t>
            </a:r>
            <a:endParaRPr lang="zh-CN" altLang="en-US" sz="2400">
              <a:solidFill>
                <a:schemeClr val="bg1"/>
              </a:solidFill>
            </a:endParaRPr>
          </a:p>
          <a:p>
            <a:pPr algn="r"/>
            <a:r>
              <a:rPr lang="zh-CN" altLang="en-US" sz="2400">
                <a:solidFill>
                  <a:schemeClr val="bg1"/>
                </a:solidFill>
              </a:rPr>
              <a:t>  法向量的模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en-US" altLang="zh-CN" sz="2400">
                <a:solidFill>
                  <a:schemeClr val="accent3"/>
                </a:solidFill>
              </a:rPr>
              <a:t>...</a:t>
            </a:r>
            <a:r>
              <a:rPr lang="zh-CN" altLang="en-US" sz="2400">
                <a:solidFill>
                  <a:schemeClr val="bg1"/>
                </a:solidFill>
              </a:rPr>
              <a:t>        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1/8</a:t>
            </a:r>
            <a:r>
              <a:rPr sz="3200" dirty="0"/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建模：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如何求解？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凸二次规划问题，可用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现成的凸优化包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拉格朗日乘子法，并转化为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对偶问题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进行求解 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53071537-a10a-49b7-8eb1-56cb273ae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20" y="1085215"/>
            <a:ext cx="8362950" cy="2437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2995" y="4528820"/>
            <a:ext cx="4110990" cy="5219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1" indent="0"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pip install cvxopt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文本框 1"/>
          <p:cNvSpPr txBox="1"/>
          <p:nvPr/>
        </p:nvSpPr>
        <p:spPr>
          <a:xfrm>
            <a:off x="916305" y="1085215"/>
            <a:ext cx="10553065" cy="6123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原目标：</a:t>
            </a: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拉格朗日乘子法</a:t>
            </a: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800">
              <a:solidFill>
                <a:srgbClr val="C0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0808" y="3459480"/>
          <a:ext cx="7083425" cy="101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2743200" imgH="393700" progId="Equation.KSEE3">
                  <p:embed/>
                </p:oleObj>
              </mc:Choice>
              <mc:Fallback>
                <p:oleObj name="" r:id="rId1" imgW="2743200" imgH="393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0808" y="3459480"/>
                        <a:ext cx="7083425" cy="101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6555105" y="3552825"/>
            <a:ext cx="3180080" cy="982980"/>
            <a:chOff x="11551" y="4607"/>
            <a:chExt cx="5008" cy="1548"/>
          </a:xfrm>
        </p:grpSpPr>
        <p:sp>
          <p:nvSpPr>
            <p:cNvPr id="10" name="矩形 9"/>
            <p:cNvSpPr/>
            <p:nvPr/>
          </p:nvSpPr>
          <p:spPr>
            <a:xfrm>
              <a:off x="12221" y="4607"/>
              <a:ext cx="4338" cy="15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551" y="4607"/>
              <a:ext cx="606" cy="15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2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6665" y="4891405"/>
          <a:ext cx="2971800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397000" imgH="355600" progId="Equation.KSEE3">
                  <p:embed/>
                </p:oleObj>
              </mc:Choice>
              <mc:Fallback>
                <p:oleObj name="" r:id="rId3" imgW="1397000" imgH="355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6665" y="4891405"/>
                        <a:ext cx="2971800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 descr="53071537-a10a-49b7-8eb1-56cb273ae2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265" y="1259840"/>
            <a:ext cx="5351145" cy="15595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</p:pic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45300" y="4809490"/>
          <a:ext cx="2971800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397000" imgH="355600" progId="Equation.KSEE3">
                  <p:embed/>
                </p:oleObj>
              </mc:Choice>
              <mc:Fallback>
                <p:oleObj name="" r:id="rId6" imgW="1397000" imgH="355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5300" y="4809490"/>
                        <a:ext cx="2971800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曲线连接符 25"/>
          <p:cNvCxnSpPr>
            <a:stCxn id="20" idx="1"/>
            <a:endCxn id="8" idx="1"/>
          </p:cNvCxnSpPr>
          <p:nvPr/>
        </p:nvCxnSpPr>
        <p:spPr>
          <a:xfrm rot="10800000" flipV="1">
            <a:off x="2526665" y="2039620"/>
            <a:ext cx="990600" cy="3230245"/>
          </a:xfrm>
          <a:prstGeom prst="curvedConnector3">
            <a:avLst>
              <a:gd name="adj1" fmla="val 285576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左右箭头 26"/>
          <p:cNvSpPr/>
          <p:nvPr/>
        </p:nvSpPr>
        <p:spPr>
          <a:xfrm>
            <a:off x="5708650" y="5067300"/>
            <a:ext cx="914400" cy="2413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414010" y="5566410"/>
            <a:ext cx="246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强对偶性</a:t>
            </a:r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20200" y="5269865"/>
            <a:ext cx="1706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ym typeface="+mn-ea"/>
              </a:rPr>
              <a:t>对偶问题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514330" y="3765233"/>
          <a:ext cx="1115060" cy="5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8" imgW="431800" imgH="215900" progId="Equation.KSEE3">
                  <p:embed/>
                </p:oleObj>
              </mc:Choice>
              <mc:Fallback>
                <p:oleObj name="" r:id="rId8" imgW="4318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14330" y="3765233"/>
                        <a:ext cx="1115060" cy="557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3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sp>
        <p:nvSpPr>
          <p:cNvPr id="13323" name="文本框 1"/>
          <p:cNvSpPr txBox="1"/>
          <p:nvPr/>
        </p:nvSpPr>
        <p:spPr>
          <a:xfrm>
            <a:off x="916305" y="1085215"/>
            <a:ext cx="9888855" cy="6123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建模问题：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拉格朗日乘子法：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令变量偏导为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极小值点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3827145" y="996315"/>
            <a:ext cx="6296660" cy="1754505"/>
            <a:chOff x="4599" y="1442"/>
            <a:chExt cx="9916" cy="27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rcRect t="50621" b="3120"/>
            <a:stretch>
              <a:fillRect/>
            </a:stretch>
          </p:blipFill>
          <p:spPr>
            <a:xfrm>
              <a:off x="4599" y="2827"/>
              <a:ext cx="9917" cy="137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 t="5138" r="62146" b="44037"/>
            <a:stretch>
              <a:fillRect/>
            </a:stretch>
          </p:blipFill>
          <p:spPr>
            <a:xfrm>
              <a:off x="5007" y="1442"/>
              <a:ext cx="3539" cy="138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145" y="3154680"/>
            <a:ext cx="8034020" cy="1333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4244975"/>
            <a:ext cx="6830060" cy="254254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261350" y="4348480"/>
            <a:ext cx="2905125" cy="236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9815" y="3303270"/>
          <a:ext cx="1756410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7" imgW="825500" imgH="355600" progId="Equation.KSEE3">
                  <p:embed/>
                </p:oleObj>
              </mc:Choice>
              <mc:Fallback>
                <p:oleObj name="" r:id="rId7" imgW="825500" imgH="355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9815" y="3303270"/>
                        <a:ext cx="1756410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3320415" y="4059555"/>
            <a:ext cx="8763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文本框 1"/>
          <p:cNvSpPr txBox="1"/>
          <p:nvPr/>
        </p:nvSpPr>
        <p:spPr>
          <a:xfrm>
            <a:off x="916305" y="1085215"/>
            <a:ext cx="1118489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优化问题是：</a:t>
            </a: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KKT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条件</a:t>
            </a:r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强对偶关系     满足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KKT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 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设：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f(x)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en-US" altLang="zh-CN" sz="2800">
                <a:sym typeface="+mn-ea"/>
              </a:rPr>
              <a:t> g(x) ≤0</a:t>
            </a:r>
            <a:r>
              <a:rPr lang="zh-CN" altLang="en-US" sz="2800">
                <a:sym typeface="+mn-ea"/>
              </a:rPr>
              <a:t>是</a:t>
            </a:r>
            <a:r>
              <a:rPr lang="zh-CN" altLang="en-US" sz="2800">
                <a:sym typeface="+mn-ea"/>
              </a:rPr>
              <a:t>不等式约束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75168D04-7926-484C-B90B-2D13ABC6EC67}" type="slidenum">
              <a:rPr lang="zh-CN" altLang="en-US" smtClean="0"/>
            </a:fld>
            <a:r>
              <a:rPr lang="zh-CN" altLang="en-US" smtClean="0"/>
              <a:t> 页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smtClean="0"/>
              <a:t>崇尚奉献 追求卓越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21790" y="418465"/>
            <a:ext cx="6111240" cy="442595"/>
          </a:xfrm>
        </p:spPr>
        <p:txBody>
          <a:bodyPr wrap="square"/>
          <a:lstStyle/>
          <a:p>
            <a:r>
              <a:rPr sz="3200">
                <a:sym typeface="+mn-ea"/>
              </a:rPr>
              <a:t>对超平面模型的</a:t>
            </a:r>
            <a:r>
              <a:rPr sz="3200" dirty="0"/>
              <a:t>求解（</a:t>
            </a:r>
            <a:r>
              <a:rPr lang="en-US" altLang="zh-CN" sz="3200" dirty="0"/>
              <a:t>4</a:t>
            </a:r>
            <a:r>
              <a:rPr lang="en-US" altLang="zh-CN" sz="3200" dirty="0"/>
              <a:t>/8</a:t>
            </a:r>
            <a:r>
              <a:rPr sz="3200" dirty="0"/>
              <a:t>）</a:t>
            </a:r>
            <a:endParaRPr sz="3200" dirty="0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052060" y="4619625"/>
            <a:ext cx="70491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对偶可行性: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α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≥0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互补松弛条件: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Σ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α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g(x)=0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拉格朗日平稳性: ▽f(x)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+∑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α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×▽g(x)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=0</a:t>
            </a:r>
            <a:endParaRPr lang="en-US" altLang="zh-CN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239520"/>
            <a:ext cx="6688455" cy="2679065"/>
          </a:xfrm>
          <a:prstGeom prst="rect">
            <a:avLst/>
          </a:prstGeom>
        </p:spPr>
      </p:pic>
      <p:sp>
        <p:nvSpPr>
          <p:cNvPr id="17" name="左右箭头 16"/>
          <p:cNvSpPr/>
          <p:nvPr/>
        </p:nvSpPr>
        <p:spPr>
          <a:xfrm>
            <a:off x="3199130" y="4267200"/>
            <a:ext cx="5080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REFSHAPE" val="799672084"/>
  <p:tag name="KSO_WM_UNIT_PLACING_PICTURE_USER_VIEWPORT" val="{&quot;height&quot;:2700,&quot;width&quot;:3830}"/>
</p:tagLst>
</file>

<file path=ppt/tags/tag3.xml><?xml version="1.0" encoding="utf-8"?>
<p:tagLst xmlns:p="http://schemas.openxmlformats.org/presentationml/2006/main">
  <p:tag name="KSO_WM_DOC_GUID" val="{1eef9901-deeb-4810-a069-34bccb6b6e3a}"/>
</p:tagLst>
</file>

<file path=ppt/theme/theme1.xml><?xml version="1.0" encoding="utf-8"?>
<a:theme xmlns:a="http://schemas.openxmlformats.org/drawingml/2006/main" name="Office 主题​​">
  <a:themeElements>
    <a:clrScheme name="交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483"/>
      </a:accent1>
      <a:accent2>
        <a:srgbClr val="025483"/>
      </a:accent2>
      <a:accent3>
        <a:srgbClr val="025483"/>
      </a:accent3>
      <a:accent4>
        <a:srgbClr val="025483"/>
      </a:accent4>
      <a:accent5>
        <a:srgbClr val="025483"/>
      </a:accent5>
      <a:accent6>
        <a:srgbClr val="025483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2932</Words>
  <Application>WPS 演示</Application>
  <PresentationFormat>宽屏</PresentationFormat>
  <Paragraphs>602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37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等线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Bobbie Lee</dc:creator>
  <cp:lastModifiedBy>夜幕下的北京锤雷大学</cp:lastModifiedBy>
  <cp:revision>2164</cp:revision>
  <dcterms:created xsi:type="dcterms:W3CDTF">2016-10-21T05:28:00Z</dcterms:created>
  <dcterms:modified xsi:type="dcterms:W3CDTF">2019-12-06T08:19:10Z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  <property fmtid="{D5CDD505-2E9C-101B-9397-08002B2CF9AE}" pid="3" name="KSORubyTemplateID">
    <vt:lpwstr>2</vt:lpwstr>
  </property>
</Properties>
</file>